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0"/>
  </p:notesMasterIdLst>
  <p:sldIdLst>
    <p:sldId id="256" r:id="rId2"/>
    <p:sldId id="257" r:id="rId3"/>
    <p:sldId id="258" r:id="rId4"/>
    <p:sldId id="259" r:id="rId5"/>
    <p:sldId id="268" r:id="rId6"/>
    <p:sldId id="260" r:id="rId7"/>
    <p:sldId id="266" r:id="rId8"/>
    <p:sldId id="267" r:id="rId9"/>
    <p:sldId id="261" r:id="rId10"/>
    <p:sldId id="262" r:id="rId11"/>
    <p:sldId id="263" r:id="rId12"/>
    <p:sldId id="264" r:id="rId13"/>
    <p:sldId id="299" r:id="rId14"/>
    <p:sldId id="300" r:id="rId15"/>
    <p:sldId id="265" r:id="rId16"/>
    <p:sldId id="269" r:id="rId17"/>
    <p:sldId id="271" r:id="rId18"/>
    <p:sldId id="273" r:id="rId19"/>
    <p:sldId id="293" r:id="rId20"/>
    <p:sldId id="274" r:id="rId21"/>
    <p:sldId id="296" r:id="rId22"/>
    <p:sldId id="294" r:id="rId23"/>
    <p:sldId id="295" r:id="rId24"/>
    <p:sldId id="297" r:id="rId25"/>
    <p:sldId id="298" r:id="rId26"/>
    <p:sldId id="301" r:id="rId27"/>
    <p:sldId id="302" r:id="rId28"/>
    <p:sldId id="303" r:id="rId29"/>
    <p:sldId id="304" r:id="rId30"/>
    <p:sldId id="290" r:id="rId31"/>
    <p:sldId id="292" r:id="rId32"/>
    <p:sldId id="291" r:id="rId33"/>
    <p:sldId id="286" r:id="rId34"/>
    <p:sldId id="287" r:id="rId35"/>
    <p:sldId id="270" r:id="rId36"/>
    <p:sldId id="282" r:id="rId37"/>
    <p:sldId id="288" r:id="rId38"/>
    <p:sldId id="289" r:id="rId3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79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EB6F33-1A1A-4B34-9AFC-D237C8955489}" type="datetimeFigureOut">
              <a:rPr lang="ko-KR" altLang="en-US" smtClean="0"/>
              <a:t>2024-12-21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02FFBE-21BC-44A5-963E-EB3B4F6BAD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79562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02FFBE-21BC-44A5-963E-EB3B4F6BAD32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67171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1F9B97-9A62-6C1E-66F0-70664051A3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415FE60-99D1-0D95-61E9-FF04E0AA08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4A13486-841A-E59E-D3E1-4929C330EE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D249B-6A65-433C-9A66-F2311DBAC215}" type="datetimeFigureOut">
              <a:rPr lang="ko-KR" altLang="en-US" smtClean="0"/>
              <a:t>2024-12-21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BFF2EE1-6A96-E239-4A6B-EA685D96A9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AACDC74-8E65-A99A-6284-4A73C3AA0B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29F6F-93B4-40BD-8CF2-DCEB0991E4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9376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E7D37B-598C-1D4F-2333-0EFFE7B4F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89DDDAF-310C-9738-C561-33AA93564C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899533A-EC67-E700-D110-5349BCEFC4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D249B-6A65-433C-9A66-F2311DBAC215}" type="datetimeFigureOut">
              <a:rPr lang="ko-KR" altLang="en-US" smtClean="0"/>
              <a:t>2024-12-21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B660501-0871-3616-421D-7AFF0F36D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705BBC0-6489-3A62-333D-EFA96AB1E3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29F6F-93B4-40BD-8CF2-DCEB0991E4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50502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C9B548D-5687-C026-C873-465E74C36A1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8CE445A-4CF6-2F25-EC86-295273350B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F38E4B7-B545-1971-4663-C4AF58C56D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D249B-6A65-433C-9A66-F2311DBAC215}" type="datetimeFigureOut">
              <a:rPr lang="ko-KR" altLang="en-US" smtClean="0"/>
              <a:t>2024-12-21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F56B3CD-7FF1-139B-45DE-A98EA3CE35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9E8278A-916B-E208-3BD5-CF0BF2168C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29F6F-93B4-40BD-8CF2-DCEB0991E4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09022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DE47D9-3B0D-0B07-EB1D-AE4B0EE1E1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42D43F-ED0B-A918-267B-121BC996DD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5208390-BF1F-A98B-8FBB-A84F7C15DA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D249B-6A65-433C-9A66-F2311DBAC215}" type="datetimeFigureOut">
              <a:rPr lang="ko-KR" altLang="en-US" smtClean="0"/>
              <a:t>2024-12-21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2B4BF99-8A8A-B9CD-4D8D-8A6907093C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0A30D4F-3C67-6778-2032-442A22BFC1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29F6F-93B4-40BD-8CF2-DCEB0991E4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1599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42FD78-3965-3802-BAD7-7984290C4D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2C4E3A3-C3D3-7B82-82C2-33CEF2D12F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2ABD2BF-E482-8046-9083-18FF3E526F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D249B-6A65-433C-9A66-F2311DBAC215}" type="datetimeFigureOut">
              <a:rPr lang="ko-KR" altLang="en-US" smtClean="0"/>
              <a:t>2024-12-21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0BF1B36-D956-4195-0AA2-B66B8192EB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0768FE9-5E86-E0B3-326D-8D4D09B2F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29F6F-93B4-40BD-8CF2-DCEB0991E4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60123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DAF9FC-9238-2D8F-F65C-F7E2EA0FD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420007F-96A9-61E2-D98B-2214F99A6C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A0DB0CB-64DB-289C-DA65-42E4A4CF9F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9C34FE8-17FD-A26B-91DB-EE70D52599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D249B-6A65-433C-9A66-F2311DBAC215}" type="datetimeFigureOut">
              <a:rPr lang="ko-KR" altLang="en-US" smtClean="0"/>
              <a:t>2024-12-21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C3FAE44-C691-99A9-97F6-D6BD74ECAB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01DA935-FE3B-8AA3-8ECD-4B4A61844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29F6F-93B4-40BD-8CF2-DCEB0991E4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70301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B65166-BE88-0811-8E1C-96A245E965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AB0534B-25B5-9B8D-5627-1CAE2EA112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FF4E0FA-A83E-C062-6CDA-4CCECD3F08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E44ED4F-8C85-1ABC-CD71-E671DE8451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65CF1EA-3B4C-5BB7-6D4D-9EFB5969A9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FC8BB0D-9B84-F45F-FA87-A672D6B117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D249B-6A65-433C-9A66-F2311DBAC215}" type="datetimeFigureOut">
              <a:rPr lang="ko-KR" altLang="en-US" smtClean="0"/>
              <a:t>2024-12-21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7DBD1D6-717E-6021-4D38-A195A845CF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CEE3992-A4F6-60CD-3125-6020DA3CC0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29F6F-93B4-40BD-8CF2-DCEB0991E4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73175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417097-B5FB-2A61-3235-0CB2A37AC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A26C384-8444-13D1-0DFB-846B5AA25B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D249B-6A65-433C-9A66-F2311DBAC215}" type="datetimeFigureOut">
              <a:rPr lang="ko-KR" altLang="en-US" smtClean="0"/>
              <a:t>2024-12-21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094898A-C5CB-2670-8AFD-6DEE842684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6F4863E-1179-5AF0-5A7D-515FE692B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29F6F-93B4-40BD-8CF2-DCEB0991E4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60537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1FB0889-099B-C1BB-6C73-8990C641D1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D249B-6A65-433C-9A66-F2311DBAC215}" type="datetimeFigureOut">
              <a:rPr lang="ko-KR" altLang="en-US" smtClean="0"/>
              <a:t>2024-12-21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6446D00-3FEA-D46A-D630-6F5878B5E6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16B4FF6-8546-FC2C-09AF-4651176DED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29F6F-93B4-40BD-8CF2-DCEB0991E4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16325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E101ED-8E2E-560E-EFA6-38908EDA34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46EA7E2-974A-5CB5-AA86-2EFD75EC2A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EA2AE7E-76F6-86E3-1D20-4C184C9469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29054BA-5EF3-0E1A-173E-F6A52A877B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D249B-6A65-433C-9A66-F2311DBAC215}" type="datetimeFigureOut">
              <a:rPr lang="ko-KR" altLang="en-US" smtClean="0"/>
              <a:t>2024-12-21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4A394BB-E3CE-3F5E-EB94-704C5510B8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97A0900-7487-5C84-085C-1B827EBA9E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29F6F-93B4-40BD-8CF2-DCEB0991E4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9465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5646B0-BC65-FC23-9C21-B234E9AE3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DAB7807-A434-4A36-EB5A-BABBDD0F5B5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6785C3D-D507-04B6-AD00-63D8F707D2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FB0FA8B-C937-4D43-15D4-8FEBF3F5EA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D249B-6A65-433C-9A66-F2311DBAC215}" type="datetimeFigureOut">
              <a:rPr lang="ko-KR" altLang="en-US" smtClean="0"/>
              <a:t>2024-12-21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4604C88-CC6B-0BD5-9AD4-855E61852B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ACBF127-1E3E-ADA5-D7F0-ED6C500BDA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29F6F-93B4-40BD-8CF2-DCEB0991E4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16759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981835D-8661-86CD-4C6D-C268E05F1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CBA24AE-0F8F-579E-A38E-0AE07BB8D0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2160F53-3999-F992-AE24-6344DEEE94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54D249B-6A65-433C-9A66-F2311DBAC215}" type="datetimeFigureOut">
              <a:rPr lang="ko-KR" altLang="en-US" smtClean="0"/>
              <a:t>2024-12-21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3FCB64F-E7E1-92D7-258B-EB91F9491D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784BD05-A0B5-213F-F930-8C828F4D20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B029F6F-93B4-40BD-8CF2-DCEB0991E4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84088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6D0E14-E021-03ED-909E-0257A005B38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err="1"/>
              <a:t>핸드이노</a:t>
            </a:r>
            <a:r>
              <a:rPr lang="ko-KR" altLang="en-US" dirty="0"/>
              <a:t> 이론</a:t>
            </a:r>
          </a:p>
        </p:txBody>
      </p:sp>
    </p:spTree>
    <p:extLst>
      <p:ext uri="{BB962C8B-B14F-4D97-AF65-F5344CB8AC3E}">
        <p14:creationId xmlns:p14="http://schemas.microsoft.com/office/powerpoint/2010/main" val="19851574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EDDFD7-6935-0596-45FF-47519EEF08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이미지와 동영상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178963C-8FE3-2155-BFCD-1CECD228D6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251" y="1909572"/>
            <a:ext cx="6067718" cy="409803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02ACFAA-815E-DF4C-76D6-363539EAD5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6156" y="2712646"/>
            <a:ext cx="1324579" cy="1432707"/>
          </a:xfrm>
          <a:prstGeom prst="rect">
            <a:avLst/>
          </a:prstGeom>
        </p:spPr>
      </p:pic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29B2E3CA-5940-FC79-EE3D-5E3378FE3CAB}"/>
              </a:ext>
            </a:extLst>
          </p:cNvPr>
          <p:cNvSpPr/>
          <p:nvPr/>
        </p:nvSpPr>
        <p:spPr>
          <a:xfrm>
            <a:off x="6858650" y="3227831"/>
            <a:ext cx="2020824" cy="402336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7720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119B38-7D2D-338C-11C7-86F1393F56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이미지와 동영상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860A8CB-DCDD-9524-DDE0-867D25242E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4240" y="2541595"/>
            <a:ext cx="1324579" cy="143270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D9E840E-711C-C9FC-E9DA-68BFEBCF61BF}"/>
              </a:ext>
            </a:extLst>
          </p:cNvPr>
          <p:cNvSpPr txBox="1"/>
          <p:nvPr/>
        </p:nvSpPr>
        <p:spPr>
          <a:xfrm>
            <a:off x="1" y="2202752"/>
            <a:ext cx="38876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err="1"/>
              <a:t>R,g,b</a:t>
            </a:r>
            <a:r>
              <a:rPr lang="ko-KR" altLang="en-US" sz="2800" dirty="0"/>
              <a:t>의 밝기로 색 표현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8742C04C-0658-9475-7A65-8E43033F3BF1}"/>
              </a:ext>
            </a:extLst>
          </p:cNvPr>
          <p:cNvGrpSpPr/>
          <p:nvPr/>
        </p:nvGrpSpPr>
        <p:grpSpPr>
          <a:xfrm>
            <a:off x="0" y="2725972"/>
            <a:ext cx="4014240" cy="1587173"/>
            <a:chOff x="0" y="2725972"/>
            <a:chExt cx="4014240" cy="1587173"/>
          </a:xfrm>
        </p:grpSpPr>
        <p:sp>
          <p:nvSpPr>
            <p:cNvPr id="6" name="화살표: 오른쪽 5">
              <a:extLst>
                <a:ext uri="{FF2B5EF4-FFF2-40B4-BE49-F238E27FC236}">
                  <a16:creationId xmlns:a16="http://schemas.microsoft.com/office/drawing/2014/main" id="{8C8A7702-F496-C9BF-4F7B-93A35AD8EB08}"/>
                </a:ext>
              </a:extLst>
            </p:cNvPr>
            <p:cNvSpPr/>
            <p:nvPr/>
          </p:nvSpPr>
          <p:spPr>
            <a:xfrm rot="5400000">
              <a:off x="1261874" y="3018580"/>
              <a:ext cx="1060704" cy="475488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92BF7AA-F1E5-C822-15A6-5A09DC349328}"/>
                </a:ext>
              </a:extLst>
            </p:cNvPr>
            <p:cNvSpPr txBox="1"/>
            <p:nvPr/>
          </p:nvSpPr>
          <p:spPr>
            <a:xfrm>
              <a:off x="0" y="3789925"/>
              <a:ext cx="401424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 err="1"/>
                <a:t>R,g,b</a:t>
              </a:r>
              <a:r>
                <a:rPr lang="ko-KR" altLang="en-US" sz="2800" dirty="0"/>
                <a:t>의 세 수로 색 표현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3EEB224B-983D-1CF0-DDD8-77065E35B01A}"/>
              </a:ext>
            </a:extLst>
          </p:cNvPr>
          <p:cNvGrpSpPr/>
          <p:nvPr/>
        </p:nvGrpSpPr>
        <p:grpSpPr>
          <a:xfrm>
            <a:off x="5565648" y="1240072"/>
            <a:ext cx="6014981" cy="2971800"/>
            <a:chOff x="5565648" y="1240072"/>
            <a:chExt cx="6014981" cy="2971800"/>
          </a:xfrm>
        </p:grpSpPr>
        <p:sp>
          <p:nvSpPr>
            <p:cNvPr id="9" name="화살표: 오른쪽 8">
              <a:extLst>
                <a:ext uri="{FF2B5EF4-FFF2-40B4-BE49-F238E27FC236}">
                  <a16:creationId xmlns:a16="http://schemas.microsoft.com/office/drawing/2014/main" id="{D8FD035E-F911-BA26-9060-CA64E0BE5493}"/>
                </a:ext>
              </a:extLst>
            </p:cNvPr>
            <p:cNvSpPr/>
            <p:nvPr/>
          </p:nvSpPr>
          <p:spPr>
            <a:xfrm>
              <a:off x="5565648" y="3018580"/>
              <a:ext cx="1060704" cy="475488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8E5EF794-50FC-0730-CC53-0C3005685E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75279" y="1240072"/>
              <a:ext cx="4705350" cy="2971800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341E4077-B91B-5F49-8DF8-1B15509283B2}"/>
              </a:ext>
            </a:extLst>
          </p:cNvPr>
          <p:cNvSpPr txBox="1"/>
          <p:nvPr/>
        </p:nvSpPr>
        <p:spPr>
          <a:xfrm>
            <a:off x="6875279" y="4296886"/>
            <a:ext cx="21066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/>
              <a:t>픽셀의 모임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2FB5A040-A766-DF53-6831-175ED4B8DAAA}"/>
              </a:ext>
            </a:extLst>
          </p:cNvPr>
          <p:cNvGrpSpPr/>
          <p:nvPr/>
        </p:nvGrpSpPr>
        <p:grpSpPr>
          <a:xfrm>
            <a:off x="8881126" y="4292221"/>
            <a:ext cx="2847219" cy="523220"/>
            <a:chOff x="8881126" y="4292221"/>
            <a:chExt cx="2847219" cy="523220"/>
          </a:xfrm>
        </p:grpSpPr>
        <p:sp>
          <p:nvSpPr>
            <p:cNvPr id="12" name="화살표: 오른쪽 11">
              <a:extLst>
                <a:ext uri="{FF2B5EF4-FFF2-40B4-BE49-F238E27FC236}">
                  <a16:creationId xmlns:a16="http://schemas.microsoft.com/office/drawing/2014/main" id="{6AB81D55-7937-1461-330E-5FF8AD4A9764}"/>
                </a:ext>
              </a:extLst>
            </p:cNvPr>
            <p:cNvSpPr/>
            <p:nvPr/>
          </p:nvSpPr>
          <p:spPr>
            <a:xfrm>
              <a:off x="8881126" y="4292221"/>
              <a:ext cx="841372" cy="475488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6719D77-1DE3-64DB-88B3-DE004F543D52}"/>
                </a:ext>
              </a:extLst>
            </p:cNvPr>
            <p:cNvSpPr txBox="1"/>
            <p:nvPr/>
          </p:nvSpPr>
          <p:spPr>
            <a:xfrm>
              <a:off x="9621678" y="4292221"/>
              <a:ext cx="210666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/>
                <a:t>픽셀의 배열</a:t>
              </a:r>
            </a:p>
          </p:txBody>
        </p:sp>
      </p:grp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72F7C4FE-E063-AB65-921F-968CDD91CF42}"/>
              </a:ext>
            </a:extLst>
          </p:cNvPr>
          <p:cNvSpPr/>
          <p:nvPr/>
        </p:nvSpPr>
        <p:spPr>
          <a:xfrm rot="5400000">
            <a:off x="10413400" y="4869743"/>
            <a:ext cx="523221" cy="390394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BD7D6CB-E3C4-E931-37FE-1D01FF8424DB}"/>
              </a:ext>
            </a:extLst>
          </p:cNvPr>
          <p:cNvSpPr txBox="1"/>
          <p:nvPr/>
        </p:nvSpPr>
        <p:spPr>
          <a:xfrm>
            <a:off x="9558358" y="5343980"/>
            <a:ext cx="2254143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/>
              <a:t>세 수의 배열</a:t>
            </a:r>
            <a:endParaRPr lang="en-US" altLang="ko-KR" sz="2800" dirty="0"/>
          </a:p>
          <a:p>
            <a:r>
              <a:rPr lang="en-US" altLang="ko-KR" sz="2800" dirty="0"/>
              <a:t>[ [0,122,222],</a:t>
            </a:r>
          </a:p>
          <a:p>
            <a:r>
              <a:rPr lang="en-US" altLang="ko-KR" sz="2800" dirty="0"/>
              <a:t>  ,,, ]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850374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1" grpId="0"/>
      <p:bldP spid="14" grpId="0" animBg="1"/>
      <p:bldP spid="1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ECC56D-41DE-085D-0DC8-FD2715A665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이미지와 동영상</a:t>
            </a:r>
          </a:p>
        </p:txBody>
      </p:sp>
      <p:pic>
        <p:nvPicPr>
          <p:cNvPr id="2050" name="Picture 2" descr="플립북 애니메이션 &gt; 자유갤러리 | 쿨엔조이">
            <a:extLst>
              <a:ext uri="{FF2B5EF4-FFF2-40B4-BE49-F238E27FC236}">
                <a16:creationId xmlns:a16="http://schemas.microsoft.com/office/drawing/2014/main" id="{7B6B250B-1CEB-BD52-FEB5-4F6DD0521B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085975"/>
            <a:ext cx="4762500" cy="2686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4E54B520-01E6-31FB-6406-92344C0F6282}"/>
              </a:ext>
            </a:extLst>
          </p:cNvPr>
          <p:cNvGrpSpPr/>
          <p:nvPr/>
        </p:nvGrpSpPr>
        <p:grpSpPr>
          <a:xfrm>
            <a:off x="5952155" y="3198167"/>
            <a:ext cx="5604336" cy="534078"/>
            <a:chOff x="5952155" y="3198167"/>
            <a:chExt cx="5604336" cy="534078"/>
          </a:xfrm>
        </p:grpSpPr>
        <p:sp>
          <p:nvSpPr>
            <p:cNvPr id="5" name="화살표: 오른쪽 4">
              <a:extLst>
                <a:ext uri="{FF2B5EF4-FFF2-40B4-BE49-F238E27FC236}">
                  <a16:creationId xmlns:a16="http://schemas.microsoft.com/office/drawing/2014/main" id="{EF690A11-3A5B-5D70-1776-61DD2C12C967}"/>
                </a:ext>
              </a:extLst>
            </p:cNvPr>
            <p:cNvSpPr/>
            <p:nvPr/>
          </p:nvSpPr>
          <p:spPr>
            <a:xfrm>
              <a:off x="5952155" y="3209731"/>
              <a:ext cx="1278294" cy="522514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F9AB707-D400-226F-5849-2DE3185E3928}"/>
                </a:ext>
              </a:extLst>
            </p:cNvPr>
            <p:cNvSpPr txBox="1"/>
            <p:nvPr/>
          </p:nvSpPr>
          <p:spPr>
            <a:xfrm>
              <a:off x="7333860" y="3198167"/>
              <a:ext cx="422263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/>
                <a:t>동영상 </a:t>
              </a:r>
              <a:r>
                <a:rPr lang="en-US" altLang="ko-KR" sz="2400" dirty="0"/>
                <a:t>= </a:t>
              </a:r>
              <a:r>
                <a:rPr lang="ko-KR" altLang="en-US" sz="2400" dirty="0"/>
                <a:t>이미지의 빠른 재생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16145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F845E9-E49E-B6D6-8D84-0473D70FF6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6464EF-C700-BECA-1F79-8FE1F4B08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인공지능을 사용한 문제 해결 순서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71904E6F-E127-E9CC-F0D8-583482917612}"/>
              </a:ext>
            </a:extLst>
          </p:cNvPr>
          <p:cNvSpPr/>
          <p:nvPr/>
        </p:nvSpPr>
        <p:spPr>
          <a:xfrm>
            <a:off x="1796012" y="2102488"/>
            <a:ext cx="1780342" cy="132556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문제 파악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ECD2D85E-B006-A356-8EC7-8B2637A88DB1}"/>
              </a:ext>
            </a:extLst>
          </p:cNvPr>
          <p:cNvSpPr/>
          <p:nvPr/>
        </p:nvSpPr>
        <p:spPr>
          <a:xfrm>
            <a:off x="5037785" y="2102488"/>
            <a:ext cx="2086057" cy="132556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데이터</a:t>
            </a:r>
            <a:endParaRPr lang="en-US" altLang="ko-KR"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수집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F91CB0E-8F7E-85B1-C868-73C7D6EC4516}"/>
              </a:ext>
            </a:extLst>
          </p:cNvPr>
          <p:cNvSpPr/>
          <p:nvPr/>
        </p:nvSpPr>
        <p:spPr>
          <a:xfrm>
            <a:off x="8571776" y="2102488"/>
            <a:ext cx="2247904" cy="132556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데이터</a:t>
            </a:r>
            <a:endParaRPr lang="en-US" altLang="ko-KR"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 err="1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전처리</a:t>
            </a:r>
            <a:endParaRPr lang="ko-KR" altLang="en-US"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C0093CFF-D61A-3E28-4D00-95C145B98294}"/>
              </a:ext>
            </a:extLst>
          </p:cNvPr>
          <p:cNvSpPr/>
          <p:nvPr/>
        </p:nvSpPr>
        <p:spPr>
          <a:xfrm>
            <a:off x="1796012" y="3691076"/>
            <a:ext cx="1780342" cy="132556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모델</a:t>
            </a:r>
            <a:endParaRPr lang="en-US" altLang="ko-KR"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학습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09CA8C7B-B11B-22B5-F8BC-56A32DD4CAD1}"/>
              </a:ext>
            </a:extLst>
          </p:cNvPr>
          <p:cNvSpPr/>
          <p:nvPr/>
        </p:nvSpPr>
        <p:spPr>
          <a:xfrm>
            <a:off x="5043571" y="3713799"/>
            <a:ext cx="2080271" cy="132556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모델</a:t>
            </a:r>
            <a:endParaRPr lang="en-US" altLang="ko-KR"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평가</a:t>
            </a:r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0E9BA2CD-FA02-29B3-0A6D-8149342871FE}"/>
              </a:ext>
            </a:extLst>
          </p:cNvPr>
          <p:cNvSpPr/>
          <p:nvPr/>
        </p:nvSpPr>
        <p:spPr>
          <a:xfrm>
            <a:off x="3747346" y="2410758"/>
            <a:ext cx="1132944" cy="709022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BD53D23B-DB00-CA76-6FBC-F03A62F09EFF}"/>
              </a:ext>
            </a:extLst>
          </p:cNvPr>
          <p:cNvSpPr/>
          <p:nvPr/>
        </p:nvSpPr>
        <p:spPr>
          <a:xfrm>
            <a:off x="7281337" y="2410758"/>
            <a:ext cx="1132944" cy="709022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93DCD28A-6B03-A79A-893C-503AF5F1FC50}"/>
              </a:ext>
            </a:extLst>
          </p:cNvPr>
          <p:cNvSpPr/>
          <p:nvPr/>
        </p:nvSpPr>
        <p:spPr>
          <a:xfrm>
            <a:off x="380369" y="4016513"/>
            <a:ext cx="1132944" cy="709022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87C28DFF-4D4E-E6D5-21D2-8C3C3300D4D6}"/>
              </a:ext>
            </a:extLst>
          </p:cNvPr>
          <p:cNvSpPr/>
          <p:nvPr/>
        </p:nvSpPr>
        <p:spPr>
          <a:xfrm>
            <a:off x="3747346" y="4016513"/>
            <a:ext cx="1132944" cy="709022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10C6B505-AB49-A707-6962-4F488C28899F}"/>
              </a:ext>
            </a:extLst>
          </p:cNvPr>
          <p:cNvSpPr/>
          <p:nvPr/>
        </p:nvSpPr>
        <p:spPr>
          <a:xfrm>
            <a:off x="7281337" y="3999346"/>
            <a:ext cx="1132944" cy="709022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177399F1-CF61-7CDE-EDED-1E7CADFE176C}"/>
              </a:ext>
            </a:extLst>
          </p:cNvPr>
          <p:cNvSpPr/>
          <p:nvPr/>
        </p:nvSpPr>
        <p:spPr>
          <a:xfrm>
            <a:off x="8571776" y="3736818"/>
            <a:ext cx="2247904" cy="132556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모델</a:t>
            </a:r>
            <a:endParaRPr lang="en-US" altLang="ko-KR"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사용</a:t>
            </a:r>
          </a:p>
        </p:txBody>
      </p:sp>
      <p:sp>
        <p:nvSpPr>
          <p:cNvPr id="15" name="화살표: 위로 구부러짐 14">
            <a:extLst>
              <a:ext uri="{FF2B5EF4-FFF2-40B4-BE49-F238E27FC236}">
                <a16:creationId xmlns:a16="http://schemas.microsoft.com/office/drawing/2014/main" id="{AE2ED6CD-6013-0610-6131-1997E0F6D57E}"/>
              </a:ext>
            </a:extLst>
          </p:cNvPr>
          <p:cNvSpPr/>
          <p:nvPr/>
        </p:nvSpPr>
        <p:spPr>
          <a:xfrm flipH="1">
            <a:off x="2489890" y="5129035"/>
            <a:ext cx="3784708" cy="986465"/>
          </a:xfrm>
          <a:prstGeom prst="curvedUp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0885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1DED7A8B-801E-51C2-D097-F2461072771B}"/>
              </a:ext>
            </a:extLst>
          </p:cNvPr>
          <p:cNvSpPr/>
          <p:nvPr/>
        </p:nvSpPr>
        <p:spPr>
          <a:xfrm>
            <a:off x="3041845" y="2149643"/>
            <a:ext cx="2016381" cy="259882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 anchorCtr="0"/>
          <a:lstStyle/>
          <a:p>
            <a:pPr algn="ctr"/>
            <a:r>
              <a:rPr lang="ko-KR" alt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학습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68FA0C69-9CA8-3067-F752-BA6330165355}"/>
              </a:ext>
            </a:extLst>
          </p:cNvPr>
          <p:cNvSpPr/>
          <p:nvPr/>
        </p:nvSpPr>
        <p:spPr>
          <a:xfrm>
            <a:off x="3191188" y="2791918"/>
            <a:ext cx="1717696" cy="75827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인공지능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12A44679-64EF-5209-A33F-06ADF1B92A6B}"/>
              </a:ext>
            </a:extLst>
          </p:cNvPr>
          <p:cNvSpPr/>
          <p:nvPr/>
        </p:nvSpPr>
        <p:spPr>
          <a:xfrm>
            <a:off x="3191188" y="3825762"/>
            <a:ext cx="1717696" cy="75827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수집한 데이터</a:t>
            </a: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438150B1-1AC5-0195-6572-86A20935D243}"/>
              </a:ext>
            </a:extLst>
          </p:cNvPr>
          <p:cNvSpPr/>
          <p:nvPr/>
        </p:nvSpPr>
        <p:spPr>
          <a:xfrm>
            <a:off x="6600134" y="4050200"/>
            <a:ext cx="2011378" cy="69826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새로운 데이터</a:t>
            </a: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8DF76E5E-0885-5F87-60AF-10B38C9D9DDC}"/>
              </a:ext>
            </a:extLst>
          </p:cNvPr>
          <p:cNvSpPr/>
          <p:nvPr/>
        </p:nvSpPr>
        <p:spPr>
          <a:xfrm>
            <a:off x="6600134" y="2791918"/>
            <a:ext cx="2016381" cy="75827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사전 데이터를</a:t>
            </a:r>
            <a:endParaRPr lang="en-US" altLang="ko-KR"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학습한 인공지능</a:t>
            </a: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DAFADC3B-61AA-1DF4-5CE7-E71B896D9BBA}"/>
              </a:ext>
            </a:extLst>
          </p:cNvPr>
          <p:cNvCxnSpPr>
            <a:cxnSpLocks/>
            <a:stCxn id="4" idx="3"/>
            <a:endCxn id="24" idx="1"/>
          </p:cNvCxnSpPr>
          <p:nvPr/>
        </p:nvCxnSpPr>
        <p:spPr>
          <a:xfrm>
            <a:off x="4908884" y="3171053"/>
            <a:ext cx="169125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4F4116D6-33B3-AC58-7096-42CF373D935C}"/>
              </a:ext>
            </a:extLst>
          </p:cNvPr>
          <p:cNvCxnSpPr>
            <a:cxnSpLocks/>
            <a:stCxn id="17" idx="0"/>
            <a:endCxn id="24" idx="2"/>
          </p:cNvCxnSpPr>
          <p:nvPr/>
        </p:nvCxnSpPr>
        <p:spPr>
          <a:xfrm flipV="1">
            <a:off x="7605823" y="3550188"/>
            <a:ext cx="2502" cy="50001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F94E0EDC-C04A-F795-A9C4-D9B10E29D1B5}"/>
              </a:ext>
            </a:extLst>
          </p:cNvPr>
          <p:cNvSpPr/>
          <p:nvPr/>
        </p:nvSpPr>
        <p:spPr>
          <a:xfrm>
            <a:off x="6600134" y="1554956"/>
            <a:ext cx="2011378" cy="69826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문제에 맞는</a:t>
            </a:r>
            <a:endParaRPr lang="en-US" altLang="ko-KR"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좋은 결과</a:t>
            </a: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47AC8B23-A18B-2086-0D5F-FDA7CEE95E0B}"/>
              </a:ext>
            </a:extLst>
          </p:cNvPr>
          <p:cNvCxnSpPr>
            <a:cxnSpLocks/>
            <a:stCxn id="24" idx="0"/>
            <a:endCxn id="33" idx="2"/>
          </p:cNvCxnSpPr>
          <p:nvPr/>
        </p:nvCxnSpPr>
        <p:spPr>
          <a:xfrm flipH="1" flipV="1">
            <a:off x="7605823" y="2253219"/>
            <a:ext cx="2502" cy="53869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1071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4" grpId="0" animBg="1"/>
      <p:bldP spid="5" grpId="0" animBg="1"/>
      <p:bldP spid="17" grpId="0" animBg="1"/>
      <p:bldP spid="24" grpId="0" animBg="1"/>
      <p:bldP spid="3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2F2089-92E9-9C37-6000-D8BE7AFB11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용어설명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DB9CD9AA-1145-51EE-F7E8-0DDA0522CFCB}"/>
              </a:ext>
            </a:extLst>
          </p:cNvPr>
          <p:cNvSpPr/>
          <p:nvPr/>
        </p:nvSpPr>
        <p:spPr>
          <a:xfrm>
            <a:off x="2286000" y="1690688"/>
            <a:ext cx="7626096" cy="463696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ko-KR" altLang="en-US" sz="2000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인공지능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34B5C52C-9BF3-5E1B-8C34-0CD5CB4BE06B}"/>
              </a:ext>
            </a:extLst>
          </p:cNvPr>
          <p:cNvSpPr/>
          <p:nvPr/>
        </p:nvSpPr>
        <p:spPr>
          <a:xfrm>
            <a:off x="2933700" y="2743200"/>
            <a:ext cx="6324600" cy="3073336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ko-KR" altLang="en-US" sz="200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머신러닝</a:t>
            </a:r>
            <a:endParaRPr lang="ko-KR" altLang="en-US" sz="2000"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E256F615-AA77-3D72-7057-B7A5E208D4E8}"/>
              </a:ext>
            </a:extLst>
          </p:cNvPr>
          <p:cNvSpPr/>
          <p:nvPr/>
        </p:nvSpPr>
        <p:spPr>
          <a:xfrm>
            <a:off x="4243387" y="3905250"/>
            <a:ext cx="3705225" cy="153657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ko-KR" altLang="en-US" sz="2000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인공신경망 </a:t>
            </a:r>
            <a:r>
              <a:rPr lang="en-US" altLang="ko-KR" sz="2000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(</a:t>
            </a:r>
            <a:r>
              <a:rPr lang="ko-KR" altLang="en-US" sz="2000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딥러닝</a:t>
            </a:r>
            <a:r>
              <a:rPr lang="en-US" altLang="ko-KR" sz="2000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)</a:t>
            </a:r>
            <a:endParaRPr lang="ko-KR" altLang="en-US" sz="2000"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5D773D-FD2A-A8D7-5D2D-B8C7AFEC7B0D}"/>
              </a:ext>
            </a:extLst>
          </p:cNvPr>
          <p:cNvSpPr txBox="1"/>
          <p:nvPr/>
        </p:nvSpPr>
        <p:spPr>
          <a:xfrm>
            <a:off x="4224333" y="2244851"/>
            <a:ext cx="3743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사람의 지능을 인공적으로 만든 것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1C82EA-5791-17A2-6984-CEA8FFD15889}"/>
              </a:ext>
            </a:extLst>
          </p:cNvPr>
          <p:cNvSpPr txBox="1"/>
          <p:nvPr/>
        </p:nvSpPr>
        <p:spPr>
          <a:xfrm>
            <a:off x="4652334" y="3244334"/>
            <a:ext cx="2887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데이터로부터 학습하는 것</a:t>
            </a:r>
          </a:p>
        </p:txBody>
      </p:sp>
    </p:spTree>
    <p:extLst>
      <p:ext uri="{BB962C8B-B14F-4D97-AF65-F5344CB8AC3E}">
        <p14:creationId xmlns:p14="http://schemas.microsoft.com/office/powerpoint/2010/main" val="2665126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/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머신러닝] 머신러닝의 3가지 학습 방법">
            <a:extLst>
              <a:ext uri="{FF2B5EF4-FFF2-40B4-BE49-F238E27FC236}">
                <a16:creationId xmlns:a16="http://schemas.microsoft.com/office/drawing/2014/main" id="{A342E3EE-7099-1762-C909-2015507D02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5744" y="-126137"/>
            <a:ext cx="8940512" cy="7110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원형: 비어 있음 6">
            <a:extLst>
              <a:ext uri="{FF2B5EF4-FFF2-40B4-BE49-F238E27FC236}">
                <a16:creationId xmlns:a16="http://schemas.microsoft.com/office/drawing/2014/main" id="{03027D80-118F-B9CA-F048-810E1FBCE50F}"/>
              </a:ext>
            </a:extLst>
          </p:cNvPr>
          <p:cNvSpPr/>
          <p:nvPr/>
        </p:nvSpPr>
        <p:spPr>
          <a:xfrm>
            <a:off x="6200775" y="133350"/>
            <a:ext cx="1695450" cy="676275"/>
          </a:xfrm>
          <a:prstGeom prst="donut">
            <a:avLst>
              <a:gd name="adj" fmla="val 9516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534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A62166-B4B9-88DF-A204-A456B2BF3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신경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4D3C48AA-8CEA-44A5-2E9F-60B388D7A746}"/>
              </a:ext>
            </a:extLst>
          </p:cNvPr>
          <p:cNvGrpSpPr/>
          <p:nvPr/>
        </p:nvGrpSpPr>
        <p:grpSpPr>
          <a:xfrm>
            <a:off x="2775520" y="2290866"/>
            <a:ext cx="5735987" cy="3237804"/>
            <a:chOff x="1488594" y="1588471"/>
            <a:chExt cx="5735987" cy="3237804"/>
          </a:xfrm>
        </p:grpSpPr>
        <p:pic>
          <p:nvPicPr>
            <p:cNvPr id="4" name="Picture 6" descr="신경 세포 - 위키백과, 우리 모두의 백과사전">
              <a:extLst>
                <a:ext uri="{FF2B5EF4-FFF2-40B4-BE49-F238E27FC236}">
                  <a16:creationId xmlns:a16="http://schemas.microsoft.com/office/drawing/2014/main" id="{149D66D2-5DA8-C697-39C7-2102486D682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88594" y="1588471"/>
              <a:ext cx="5735987" cy="3076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66A25F6-7139-46D6-2765-6DC1F2DF4C8F}"/>
                </a:ext>
              </a:extLst>
            </p:cNvPr>
            <p:cNvSpPr txBox="1"/>
            <p:nvPr/>
          </p:nvSpPr>
          <p:spPr>
            <a:xfrm>
              <a:off x="2199586" y="4364610"/>
              <a:ext cx="431400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/>
                <a:t>인체 신경의 기본 단위인 뉴런</a:t>
              </a: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AE4AC5BA-3A83-E194-4772-C0A52C1B9AD6}"/>
              </a:ext>
            </a:extLst>
          </p:cNvPr>
          <p:cNvGrpSpPr/>
          <p:nvPr/>
        </p:nvGrpSpPr>
        <p:grpSpPr>
          <a:xfrm>
            <a:off x="430008" y="2421045"/>
            <a:ext cx="2573930" cy="2680769"/>
            <a:chOff x="430008" y="2421045"/>
            <a:chExt cx="2573930" cy="2680769"/>
          </a:xfrm>
        </p:grpSpPr>
        <p:sp>
          <p:nvSpPr>
            <p:cNvPr id="7" name="화살표: 오른쪽 6">
              <a:extLst>
                <a:ext uri="{FF2B5EF4-FFF2-40B4-BE49-F238E27FC236}">
                  <a16:creationId xmlns:a16="http://schemas.microsoft.com/office/drawing/2014/main" id="{B364D60C-BDE2-421B-CD32-CF393D5F2E87}"/>
                </a:ext>
              </a:extLst>
            </p:cNvPr>
            <p:cNvSpPr/>
            <p:nvPr/>
          </p:nvSpPr>
          <p:spPr>
            <a:xfrm rot="1659171">
              <a:off x="1948136" y="2421045"/>
              <a:ext cx="1055802" cy="377072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화살표: 오른쪽 7">
              <a:extLst>
                <a:ext uri="{FF2B5EF4-FFF2-40B4-BE49-F238E27FC236}">
                  <a16:creationId xmlns:a16="http://schemas.microsoft.com/office/drawing/2014/main" id="{DE178D17-1966-0BA5-DC4A-44A1A05BA114}"/>
                </a:ext>
              </a:extLst>
            </p:cNvPr>
            <p:cNvSpPr/>
            <p:nvPr/>
          </p:nvSpPr>
          <p:spPr>
            <a:xfrm>
              <a:off x="1812505" y="3192396"/>
              <a:ext cx="1055802" cy="377072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화살표: 오른쪽 8">
              <a:extLst>
                <a:ext uri="{FF2B5EF4-FFF2-40B4-BE49-F238E27FC236}">
                  <a16:creationId xmlns:a16="http://schemas.microsoft.com/office/drawing/2014/main" id="{D2B3F768-282D-32BD-F99C-39325CF4436A}"/>
                </a:ext>
              </a:extLst>
            </p:cNvPr>
            <p:cNvSpPr/>
            <p:nvPr/>
          </p:nvSpPr>
          <p:spPr>
            <a:xfrm rot="20678666">
              <a:off x="1843584" y="3948978"/>
              <a:ext cx="1055802" cy="377072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화살표: 오른쪽 9">
              <a:extLst>
                <a:ext uri="{FF2B5EF4-FFF2-40B4-BE49-F238E27FC236}">
                  <a16:creationId xmlns:a16="http://schemas.microsoft.com/office/drawing/2014/main" id="{50D2BDF6-173B-ADCF-5720-6B832BD05ACA}"/>
                </a:ext>
              </a:extLst>
            </p:cNvPr>
            <p:cNvSpPr/>
            <p:nvPr/>
          </p:nvSpPr>
          <p:spPr>
            <a:xfrm rot="19960083">
              <a:off x="1932923" y="4724742"/>
              <a:ext cx="1055802" cy="377072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3E7D565-F27B-6FD3-55AB-555D23B59548}"/>
                </a:ext>
              </a:extLst>
            </p:cNvPr>
            <p:cNvSpPr txBox="1"/>
            <p:nvPr/>
          </p:nvSpPr>
          <p:spPr>
            <a:xfrm>
              <a:off x="430008" y="3380932"/>
              <a:ext cx="121058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/>
                <a:t>자극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AD2BE9A1-3B3C-8377-997B-8F1205B9C312}"/>
              </a:ext>
            </a:extLst>
          </p:cNvPr>
          <p:cNvGrpSpPr/>
          <p:nvPr/>
        </p:nvGrpSpPr>
        <p:grpSpPr>
          <a:xfrm>
            <a:off x="4391489" y="603504"/>
            <a:ext cx="2543530" cy="2921021"/>
            <a:chOff x="4391489" y="603504"/>
            <a:chExt cx="2543530" cy="2921021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B9A1804-46E5-8CFD-0371-DB65BDDB6A90}"/>
                </a:ext>
              </a:extLst>
            </p:cNvPr>
            <p:cNvSpPr txBox="1"/>
            <p:nvPr/>
          </p:nvSpPr>
          <p:spPr>
            <a:xfrm>
              <a:off x="5138802" y="603504"/>
              <a:ext cx="105778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/>
                <a:t>역치</a:t>
              </a:r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07B196A8-C144-D2F2-EEE2-C2D0C349F7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91489" y="1057206"/>
              <a:ext cx="2543530" cy="2467319"/>
            </a:xfrm>
            <a:prstGeom prst="rect">
              <a:avLst/>
            </a:prstGeom>
          </p:spPr>
        </p:pic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4AB6F170-B013-A221-3A01-2DE5E08E6FA3}"/>
              </a:ext>
            </a:extLst>
          </p:cNvPr>
          <p:cNvGrpSpPr/>
          <p:nvPr/>
        </p:nvGrpSpPr>
        <p:grpSpPr>
          <a:xfrm>
            <a:off x="7832557" y="2347970"/>
            <a:ext cx="2438510" cy="784598"/>
            <a:chOff x="7832557" y="2347970"/>
            <a:chExt cx="2438510" cy="784598"/>
          </a:xfrm>
        </p:grpSpPr>
        <p:sp>
          <p:nvSpPr>
            <p:cNvPr id="11" name="화살표: 오른쪽 10">
              <a:extLst>
                <a:ext uri="{FF2B5EF4-FFF2-40B4-BE49-F238E27FC236}">
                  <a16:creationId xmlns:a16="http://schemas.microsoft.com/office/drawing/2014/main" id="{42D4233C-9FDA-A2E1-5379-42C1B27A5831}"/>
                </a:ext>
              </a:extLst>
            </p:cNvPr>
            <p:cNvSpPr/>
            <p:nvPr/>
          </p:nvSpPr>
          <p:spPr>
            <a:xfrm rot="20581455">
              <a:off x="7832557" y="2755496"/>
              <a:ext cx="1055802" cy="377072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116784A-4547-B8A6-D202-988A016C811A}"/>
                </a:ext>
              </a:extLst>
            </p:cNvPr>
            <p:cNvSpPr txBox="1"/>
            <p:nvPr/>
          </p:nvSpPr>
          <p:spPr>
            <a:xfrm>
              <a:off x="8913130" y="2347970"/>
              <a:ext cx="135793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/>
                <a:t>전달</a:t>
              </a:r>
              <a:endParaRPr lang="ko-KR" altLang="en-US" sz="3600" dirty="0"/>
            </a:p>
          </p:txBody>
        </p:sp>
      </p:grpSp>
    </p:spTree>
    <p:extLst>
      <p:ext uri="{BB962C8B-B14F-4D97-AF65-F5344CB8AC3E}">
        <p14:creationId xmlns:p14="http://schemas.microsoft.com/office/powerpoint/2010/main" val="786805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05A757-0832-73CD-0B04-DB6914B0D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수학적 구현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6176B036-B210-4BA8-190A-877E45C53FA9}"/>
              </a:ext>
            </a:extLst>
          </p:cNvPr>
          <p:cNvSpPr/>
          <p:nvPr/>
        </p:nvSpPr>
        <p:spPr>
          <a:xfrm>
            <a:off x="3619491" y="1753563"/>
            <a:ext cx="4233672" cy="423367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92B2356E-E146-2DE5-F418-73529586434D}"/>
              </a:ext>
            </a:extLst>
          </p:cNvPr>
          <p:cNvGrpSpPr/>
          <p:nvPr/>
        </p:nvGrpSpPr>
        <p:grpSpPr>
          <a:xfrm>
            <a:off x="713472" y="2475530"/>
            <a:ext cx="2573930" cy="2680769"/>
            <a:chOff x="430008" y="2421045"/>
            <a:chExt cx="2573930" cy="2680769"/>
          </a:xfrm>
        </p:grpSpPr>
        <p:sp>
          <p:nvSpPr>
            <p:cNvPr id="6" name="화살표: 오른쪽 5">
              <a:extLst>
                <a:ext uri="{FF2B5EF4-FFF2-40B4-BE49-F238E27FC236}">
                  <a16:creationId xmlns:a16="http://schemas.microsoft.com/office/drawing/2014/main" id="{60D85FB3-EB15-7731-DAD7-3FBB7137399B}"/>
                </a:ext>
              </a:extLst>
            </p:cNvPr>
            <p:cNvSpPr/>
            <p:nvPr/>
          </p:nvSpPr>
          <p:spPr>
            <a:xfrm rot="1659171">
              <a:off x="1948136" y="2421045"/>
              <a:ext cx="1055802" cy="377072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화살표: 오른쪽 6">
              <a:extLst>
                <a:ext uri="{FF2B5EF4-FFF2-40B4-BE49-F238E27FC236}">
                  <a16:creationId xmlns:a16="http://schemas.microsoft.com/office/drawing/2014/main" id="{E5F29817-F24B-9628-719C-931AB935CBE7}"/>
                </a:ext>
              </a:extLst>
            </p:cNvPr>
            <p:cNvSpPr/>
            <p:nvPr/>
          </p:nvSpPr>
          <p:spPr>
            <a:xfrm>
              <a:off x="1812505" y="3192396"/>
              <a:ext cx="1055802" cy="377072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화살표: 오른쪽 7">
              <a:extLst>
                <a:ext uri="{FF2B5EF4-FFF2-40B4-BE49-F238E27FC236}">
                  <a16:creationId xmlns:a16="http://schemas.microsoft.com/office/drawing/2014/main" id="{8EE68F71-21BA-0DF1-BA40-35A6DFFB7FE2}"/>
                </a:ext>
              </a:extLst>
            </p:cNvPr>
            <p:cNvSpPr/>
            <p:nvPr/>
          </p:nvSpPr>
          <p:spPr>
            <a:xfrm rot="20678666">
              <a:off x="1843584" y="3948978"/>
              <a:ext cx="1055802" cy="377072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화살표: 오른쪽 8">
              <a:extLst>
                <a:ext uri="{FF2B5EF4-FFF2-40B4-BE49-F238E27FC236}">
                  <a16:creationId xmlns:a16="http://schemas.microsoft.com/office/drawing/2014/main" id="{4DF284FF-6120-AECD-C688-2B3D5675EC65}"/>
                </a:ext>
              </a:extLst>
            </p:cNvPr>
            <p:cNvSpPr/>
            <p:nvPr/>
          </p:nvSpPr>
          <p:spPr>
            <a:xfrm rot="19960083">
              <a:off x="1932923" y="4724742"/>
              <a:ext cx="1055802" cy="377072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9464DFA-C30E-0CE9-CCA8-D38F2136AD49}"/>
                </a:ext>
              </a:extLst>
            </p:cNvPr>
            <p:cNvSpPr txBox="1"/>
            <p:nvPr/>
          </p:nvSpPr>
          <p:spPr>
            <a:xfrm>
              <a:off x="430008" y="3380932"/>
              <a:ext cx="121058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dirty="0"/>
                <a:t>입력</a:t>
              </a: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7071494B-0F66-B754-69E3-3606BEC16FE4}"/>
              </a:ext>
            </a:extLst>
          </p:cNvPr>
          <p:cNvGrpSpPr/>
          <p:nvPr/>
        </p:nvGrpSpPr>
        <p:grpSpPr>
          <a:xfrm>
            <a:off x="8206925" y="3300787"/>
            <a:ext cx="2937891" cy="646331"/>
            <a:chOff x="7857328" y="2347970"/>
            <a:chExt cx="2937891" cy="646331"/>
          </a:xfrm>
        </p:grpSpPr>
        <p:sp>
          <p:nvSpPr>
            <p:cNvPr id="12" name="화살표: 오른쪽 11">
              <a:extLst>
                <a:ext uri="{FF2B5EF4-FFF2-40B4-BE49-F238E27FC236}">
                  <a16:creationId xmlns:a16="http://schemas.microsoft.com/office/drawing/2014/main" id="{99EF2405-90A1-508C-0A39-E5DE8D692E34}"/>
                </a:ext>
              </a:extLst>
            </p:cNvPr>
            <p:cNvSpPr/>
            <p:nvPr/>
          </p:nvSpPr>
          <p:spPr>
            <a:xfrm>
              <a:off x="7857328" y="2482599"/>
              <a:ext cx="1055802" cy="377072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CE8E9A8-34E3-7C57-57D5-87410538D5F0}"/>
                </a:ext>
              </a:extLst>
            </p:cNvPr>
            <p:cNvSpPr txBox="1"/>
            <p:nvPr/>
          </p:nvSpPr>
          <p:spPr>
            <a:xfrm>
              <a:off x="8913130" y="2347970"/>
              <a:ext cx="188208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dirty="0"/>
                <a:t>값 전달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01945EB6-B23C-4CA4-9959-8DFC15D1BE2A}"/>
              </a:ext>
            </a:extLst>
          </p:cNvPr>
          <p:cNvGrpSpPr/>
          <p:nvPr/>
        </p:nvGrpSpPr>
        <p:grpSpPr>
          <a:xfrm>
            <a:off x="4756311" y="2274036"/>
            <a:ext cx="2908720" cy="2733401"/>
            <a:chOff x="4370408" y="2242089"/>
            <a:chExt cx="2908720" cy="2733401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3AAA63A7-AF71-16BD-611B-57CD5DD708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70408" y="2765309"/>
              <a:ext cx="2731839" cy="2210181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E40DC1F-E804-B2DE-CD45-BD10371FB6AE}"/>
                </a:ext>
              </a:extLst>
            </p:cNvPr>
            <p:cNvSpPr txBox="1"/>
            <p:nvPr/>
          </p:nvSpPr>
          <p:spPr>
            <a:xfrm>
              <a:off x="4770479" y="2242089"/>
              <a:ext cx="250864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/>
                <a:t>활성화함수</a:t>
              </a: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432A88AF-688F-4AC8-2B34-FF121D36FEA7}"/>
              </a:ext>
            </a:extLst>
          </p:cNvPr>
          <p:cNvGrpSpPr/>
          <p:nvPr/>
        </p:nvGrpSpPr>
        <p:grpSpPr>
          <a:xfrm>
            <a:off x="2446595" y="2233651"/>
            <a:ext cx="2556430" cy="3298036"/>
            <a:chOff x="2446595" y="2233651"/>
            <a:chExt cx="2556430" cy="3298036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62887F3B-D477-5F97-736C-0479DAC29457}"/>
                </a:ext>
              </a:extLst>
            </p:cNvPr>
            <p:cNvGrpSpPr/>
            <p:nvPr/>
          </p:nvGrpSpPr>
          <p:grpSpPr>
            <a:xfrm>
              <a:off x="2446595" y="2233651"/>
              <a:ext cx="1449222" cy="3298036"/>
              <a:chOff x="2446595" y="2233651"/>
              <a:chExt cx="1449222" cy="3298036"/>
            </a:xfrm>
          </p:grpSpPr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099674F-ED46-165B-7A9E-2D7C6FF10D94}"/>
                  </a:ext>
                </a:extLst>
              </p:cNvPr>
              <p:cNvSpPr txBox="1"/>
              <p:nvPr/>
            </p:nvSpPr>
            <p:spPr>
              <a:xfrm>
                <a:off x="2446595" y="3558541"/>
                <a:ext cx="10983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/>
                  <a:t>X </a:t>
                </a:r>
                <a:r>
                  <a:rPr lang="ko-KR" altLang="en-US" dirty="0"/>
                  <a:t>가중치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AD53E5E-DA56-7BC9-4ADA-32457BE2CE61}"/>
                  </a:ext>
                </a:extLst>
              </p:cNvPr>
              <p:cNvSpPr txBox="1"/>
              <p:nvPr/>
            </p:nvSpPr>
            <p:spPr>
              <a:xfrm>
                <a:off x="2754982" y="2233651"/>
                <a:ext cx="10983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/>
                  <a:t>X </a:t>
                </a:r>
                <a:r>
                  <a:rPr lang="ko-KR" altLang="en-US" dirty="0"/>
                  <a:t>가중치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43F2AD1-2140-CE14-6097-0A3715505CA2}"/>
                  </a:ext>
                </a:extLst>
              </p:cNvPr>
              <p:cNvSpPr txBox="1"/>
              <p:nvPr/>
            </p:nvSpPr>
            <p:spPr>
              <a:xfrm>
                <a:off x="2716540" y="4235762"/>
                <a:ext cx="10983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/>
                  <a:t>X </a:t>
                </a:r>
                <a:r>
                  <a:rPr lang="ko-KR" altLang="en-US" dirty="0"/>
                  <a:t>가중치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6BACB48-BA82-7B96-C8BE-731F71006DC6}"/>
                  </a:ext>
                </a:extLst>
              </p:cNvPr>
              <p:cNvSpPr txBox="1"/>
              <p:nvPr/>
            </p:nvSpPr>
            <p:spPr>
              <a:xfrm>
                <a:off x="2797439" y="5162355"/>
                <a:ext cx="10983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/>
                  <a:t>X </a:t>
                </a:r>
                <a:r>
                  <a:rPr lang="ko-KR" altLang="en-US" dirty="0"/>
                  <a:t>가중치</a:t>
                </a:r>
              </a:p>
            </p:txBody>
          </p: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06CE301-A70D-C0BE-BA53-8D3F5B8CF0A8}"/>
                </a:ext>
              </a:extLst>
            </p:cNvPr>
            <p:cNvSpPr txBox="1"/>
            <p:nvPr/>
          </p:nvSpPr>
          <p:spPr>
            <a:xfrm>
              <a:off x="3645088" y="3481597"/>
              <a:ext cx="135793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/>
                <a:t>+bias</a:t>
              </a:r>
              <a:endParaRPr lang="ko-KR" altLang="en-US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237918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44CCCD5C-A1D3-A6A4-0C28-51C2FD237042}"/>
              </a:ext>
            </a:extLst>
          </p:cNvPr>
          <p:cNvGrpSpPr/>
          <p:nvPr/>
        </p:nvGrpSpPr>
        <p:grpSpPr>
          <a:xfrm>
            <a:off x="4201361" y="1326590"/>
            <a:ext cx="3440306" cy="2974542"/>
            <a:chOff x="4201361" y="1326590"/>
            <a:chExt cx="3440306" cy="2974542"/>
          </a:xfrm>
        </p:grpSpPr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93F2C8F8-9C23-24F8-CA1D-13BE224A73DB}"/>
                </a:ext>
              </a:extLst>
            </p:cNvPr>
            <p:cNvSpPr/>
            <p:nvPr/>
          </p:nvSpPr>
          <p:spPr>
            <a:xfrm>
              <a:off x="4201361" y="1854740"/>
              <a:ext cx="3440306" cy="244639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A448A19E-764C-2027-AA64-63A59DE42204}"/>
                </a:ext>
              </a:extLst>
            </p:cNvPr>
            <p:cNvSpPr txBox="1"/>
            <p:nvPr/>
          </p:nvSpPr>
          <p:spPr>
            <a:xfrm>
              <a:off x="5143867" y="1326590"/>
              <a:ext cx="90281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dirty="0"/>
                <a:t>뉴런</a:t>
              </a: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F18AB7BF-2675-C33E-0C08-31EFC2392EEA}"/>
              </a:ext>
            </a:extLst>
          </p:cNvPr>
          <p:cNvSpPr txBox="1"/>
          <p:nvPr/>
        </p:nvSpPr>
        <p:spPr>
          <a:xfrm>
            <a:off x="4382441" y="2195519"/>
            <a:ext cx="32592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z=sum(xi*</a:t>
            </a:r>
            <a:r>
              <a:rPr lang="en-US" altLang="ko-KR" sz="2800" b="1" dirty="0" err="1"/>
              <a:t>wi</a:t>
            </a:r>
            <a:r>
              <a:rPr lang="en-US" altLang="ko-KR" sz="2800" b="1" dirty="0"/>
              <a:t>) + b</a:t>
            </a:r>
            <a:endParaRPr lang="ko-KR" altLang="en-US" sz="2800" b="1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024598F-4FF3-7B9E-C4C6-FA21F40E9C55}"/>
              </a:ext>
            </a:extLst>
          </p:cNvPr>
          <p:cNvSpPr txBox="1"/>
          <p:nvPr/>
        </p:nvSpPr>
        <p:spPr>
          <a:xfrm>
            <a:off x="4448164" y="3554564"/>
            <a:ext cx="22942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활성화함수 </a:t>
            </a:r>
            <a:r>
              <a:rPr lang="en-US" altLang="ko-KR" sz="2800" b="1" dirty="0"/>
              <a:t>F</a:t>
            </a:r>
            <a:endParaRPr lang="ko-KR" altLang="en-US" sz="2800" b="1" dirty="0"/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74098975-1AA9-E4F9-202B-5D0188471771}"/>
              </a:ext>
            </a:extLst>
          </p:cNvPr>
          <p:cNvCxnSpPr>
            <a:cxnSpLocks/>
            <a:stCxn id="28" idx="2"/>
            <a:endCxn id="45" idx="0"/>
          </p:cNvCxnSpPr>
          <p:nvPr/>
        </p:nvCxnSpPr>
        <p:spPr>
          <a:xfrm flipH="1">
            <a:off x="5595273" y="2718739"/>
            <a:ext cx="416781" cy="83582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" name="그룹 2">
            <a:extLst>
              <a:ext uri="{FF2B5EF4-FFF2-40B4-BE49-F238E27FC236}">
                <a16:creationId xmlns:a16="http://schemas.microsoft.com/office/drawing/2014/main" id="{9E2B0467-0CA7-C15B-42A3-2E647913A807}"/>
              </a:ext>
            </a:extLst>
          </p:cNvPr>
          <p:cNvGrpSpPr/>
          <p:nvPr/>
        </p:nvGrpSpPr>
        <p:grpSpPr>
          <a:xfrm>
            <a:off x="428990" y="490808"/>
            <a:ext cx="2106667" cy="5479868"/>
            <a:chOff x="428990" y="490808"/>
            <a:chExt cx="2106667" cy="5479868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5EA06B06-6948-7F09-88CB-E0C76EEE57F0}"/>
                </a:ext>
              </a:extLst>
            </p:cNvPr>
            <p:cNvSpPr/>
            <p:nvPr/>
          </p:nvSpPr>
          <p:spPr>
            <a:xfrm>
              <a:off x="1077122" y="1275638"/>
              <a:ext cx="810404" cy="81040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n>
                    <a:solidFill>
                      <a:sysClr val="windowText" lastClr="000000"/>
                    </a:solidFill>
                  </a:ln>
                  <a:solidFill>
                    <a:sysClr val="windowText" lastClr="000000"/>
                  </a:solidFill>
                </a:rPr>
                <a:t>x1</a:t>
              </a:r>
              <a:endParaRPr lang="ko-KR" alt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endParaRPr>
            </a:p>
          </p:txBody>
        </p:sp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6E5FD7A3-8710-7FEF-08F1-71E227377ECD}"/>
                </a:ext>
              </a:extLst>
            </p:cNvPr>
            <p:cNvSpPr/>
            <p:nvPr/>
          </p:nvSpPr>
          <p:spPr>
            <a:xfrm>
              <a:off x="1077122" y="2491244"/>
              <a:ext cx="810404" cy="81040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n>
                    <a:solidFill>
                      <a:sysClr val="windowText" lastClr="000000"/>
                    </a:solidFill>
                  </a:ln>
                  <a:solidFill>
                    <a:sysClr val="windowText" lastClr="000000"/>
                  </a:solidFill>
                </a:rPr>
                <a:t>x2</a:t>
              </a:r>
              <a:endParaRPr lang="ko-KR" alt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B9538F46-4A74-CACA-B968-C707EAC81760}"/>
                </a:ext>
              </a:extLst>
            </p:cNvPr>
            <p:cNvSpPr/>
            <p:nvPr/>
          </p:nvSpPr>
          <p:spPr>
            <a:xfrm>
              <a:off x="1077122" y="3825758"/>
              <a:ext cx="810404" cy="81040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n>
                    <a:solidFill>
                      <a:sysClr val="windowText" lastClr="000000"/>
                    </a:solidFill>
                  </a:ln>
                  <a:solidFill>
                    <a:sysClr val="windowText" lastClr="000000"/>
                  </a:solidFill>
                </a:rPr>
                <a:t>x3</a:t>
              </a:r>
              <a:endParaRPr lang="ko-KR" alt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endParaRPr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7EEEE6A0-3CC0-8C37-A715-72863EAFC7DA}"/>
                </a:ext>
              </a:extLst>
            </p:cNvPr>
            <p:cNvSpPr/>
            <p:nvPr/>
          </p:nvSpPr>
          <p:spPr>
            <a:xfrm>
              <a:off x="1077122" y="5160272"/>
              <a:ext cx="810404" cy="81040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n>
                    <a:solidFill>
                      <a:sysClr val="windowText" lastClr="000000"/>
                    </a:solidFill>
                  </a:ln>
                  <a:solidFill>
                    <a:sysClr val="windowText" lastClr="000000"/>
                  </a:solidFill>
                </a:rPr>
                <a:t>x4</a:t>
              </a:r>
              <a:endParaRPr lang="ko-KR" alt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A8B3A792-5C2D-4B6D-E535-9A06B63B916D}"/>
                </a:ext>
              </a:extLst>
            </p:cNvPr>
            <p:cNvSpPr txBox="1"/>
            <p:nvPr/>
          </p:nvSpPr>
          <p:spPr>
            <a:xfrm>
              <a:off x="428990" y="490808"/>
              <a:ext cx="210666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dirty="0"/>
                <a:t>뉴런의 입력</a:t>
              </a: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2C2C7F2A-0505-D73C-8710-EF8BDFBF5047}"/>
              </a:ext>
            </a:extLst>
          </p:cNvPr>
          <p:cNvGrpSpPr/>
          <p:nvPr/>
        </p:nvGrpSpPr>
        <p:grpSpPr>
          <a:xfrm>
            <a:off x="1887526" y="1219418"/>
            <a:ext cx="2494915" cy="4346056"/>
            <a:chOff x="1887526" y="1219418"/>
            <a:chExt cx="2494915" cy="4346056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1D7836FA-8889-C6D7-6E66-BCB2D7BF487C}"/>
                </a:ext>
              </a:extLst>
            </p:cNvPr>
            <p:cNvGrpSpPr/>
            <p:nvPr/>
          </p:nvGrpSpPr>
          <p:grpSpPr>
            <a:xfrm>
              <a:off x="1887526" y="1586438"/>
              <a:ext cx="2494915" cy="870691"/>
              <a:chOff x="1887526" y="1586438"/>
              <a:chExt cx="2494915" cy="870691"/>
            </a:xfrm>
          </p:grpSpPr>
          <p:cxnSp>
            <p:nvCxnSpPr>
              <p:cNvPr id="10" name="직선 화살표 연결선 9">
                <a:extLst>
                  <a:ext uri="{FF2B5EF4-FFF2-40B4-BE49-F238E27FC236}">
                    <a16:creationId xmlns:a16="http://schemas.microsoft.com/office/drawing/2014/main" id="{767B08F6-273F-5765-5AF6-67BEEBB661EF}"/>
                  </a:ext>
                </a:extLst>
              </p:cNvPr>
              <p:cNvCxnSpPr>
                <a:cxnSpLocks/>
                <a:stCxn id="4" idx="6"/>
                <a:endCxn id="28" idx="1"/>
              </p:cNvCxnSpPr>
              <p:nvPr/>
            </p:nvCxnSpPr>
            <p:spPr>
              <a:xfrm>
                <a:off x="1887526" y="1680840"/>
                <a:ext cx="2494915" cy="776289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C923AA6-5E37-5EF9-DCCC-DE6585B176F0}"/>
                  </a:ext>
                </a:extLst>
              </p:cNvPr>
              <p:cNvSpPr txBox="1"/>
              <p:nvPr/>
            </p:nvSpPr>
            <p:spPr>
              <a:xfrm>
                <a:off x="2697930" y="1586438"/>
                <a:ext cx="50206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b="1" dirty="0"/>
                  <a:t>w1</a:t>
                </a:r>
                <a:endParaRPr lang="ko-KR" altLang="en-US" b="1" dirty="0"/>
              </a:p>
            </p:txBody>
          </p:sp>
        </p:grp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908F3176-0A2D-5F2B-E072-22593753C4A2}"/>
                </a:ext>
              </a:extLst>
            </p:cNvPr>
            <p:cNvGrpSpPr/>
            <p:nvPr/>
          </p:nvGrpSpPr>
          <p:grpSpPr>
            <a:xfrm>
              <a:off x="1887526" y="2368540"/>
              <a:ext cx="2494915" cy="527906"/>
              <a:chOff x="1780876" y="766037"/>
              <a:chExt cx="2494915" cy="527906"/>
            </a:xfrm>
          </p:grpSpPr>
          <p:cxnSp>
            <p:nvCxnSpPr>
              <p:cNvPr id="14" name="직선 화살표 연결선 13">
                <a:extLst>
                  <a:ext uri="{FF2B5EF4-FFF2-40B4-BE49-F238E27FC236}">
                    <a16:creationId xmlns:a16="http://schemas.microsoft.com/office/drawing/2014/main" id="{735DB081-EFC6-ACAA-D5B6-F5E57EF5C589}"/>
                  </a:ext>
                </a:extLst>
              </p:cNvPr>
              <p:cNvCxnSpPr>
                <a:cxnSpLocks/>
                <a:stCxn id="5" idx="6"/>
                <a:endCxn id="28" idx="1"/>
              </p:cNvCxnSpPr>
              <p:nvPr/>
            </p:nvCxnSpPr>
            <p:spPr>
              <a:xfrm flipV="1">
                <a:off x="1780876" y="854626"/>
                <a:ext cx="2494915" cy="439317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5F2EE42-9549-88FF-97B6-BD705189A5D2}"/>
                  </a:ext>
                </a:extLst>
              </p:cNvPr>
              <p:cNvSpPr txBox="1"/>
              <p:nvPr/>
            </p:nvSpPr>
            <p:spPr>
              <a:xfrm>
                <a:off x="2582767" y="766037"/>
                <a:ext cx="50206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b="1" dirty="0"/>
                  <a:t>w2</a:t>
                </a:r>
                <a:endParaRPr lang="ko-KR" altLang="en-US" b="1" dirty="0"/>
              </a:p>
            </p:txBody>
          </p:sp>
        </p:grp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5EFF8985-56CF-535C-9E5D-3BCEA9B9856E}"/>
                </a:ext>
              </a:extLst>
            </p:cNvPr>
            <p:cNvGrpSpPr/>
            <p:nvPr/>
          </p:nvGrpSpPr>
          <p:grpSpPr>
            <a:xfrm>
              <a:off x="1887526" y="2457129"/>
              <a:ext cx="2494915" cy="1773831"/>
              <a:chOff x="1674226" y="-226091"/>
              <a:chExt cx="2494915" cy="1773831"/>
            </a:xfrm>
          </p:grpSpPr>
          <p:cxnSp>
            <p:nvCxnSpPr>
              <p:cNvPr id="19" name="직선 화살표 연결선 18">
                <a:extLst>
                  <a:ext uri="{FF2B5EF4-FFF2-40B4-BE49-F238E27FC236}">
                    <a16:creationId xmlns:a16="http://schemas.microsoft.com/office/drawing/2014/main" id="{30756C87-457E-812A-0C31-90F1F5BC4DBF}"/>
                  </a:ext>
                </a:extLst>
              </p:cNvPr>
              <p:cNvCxnSpPr>
                <a:cxnSpLocks/>
                <a:stCxn id="6" idx="6"/>
                <a:endCxn id="28" idx="1"/>
              </p:cNvCxnSpPr>
              <p:nvPr/>
            </p:nvCxnSpPr>
            <p:spPr>
              <a:xfrm flipV="1">
                <a:off x="1674226" y="-226091"/>
                <a:ext cx="2494915" cy="1773831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CC3A4FA-3634-4C88-CB18-4EA4FC5566D8}"/>
                  </a:ext>
                </a:extLst>
              </p:cNvPr>
              <p:cNvSpPr txBox="1"/>
              <p:nvPr/>
            </p:nvSpPr>
            <p:spPr>
              <a:xfrm>
                <a:off x="2476116" y="399647"/>
                <a:ext cx="50206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b="1" dirty="0"/>
                  <a:t>w3</a:t>
                </a:r>
                <a:endParaRPr lang="ko-KR" altLang="en-US" b="1" dirty="0"/>
              </a:p>
            </p:txBody>
          </p:sp>
        </p:grp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8882BA72-98E7-78CB-6745-DB3E0662EA2E}"/>
                </a:ext>
              </a:extLst>
            </p:cNvPr>
            <p:cNvGrpSpPr/>
            <p:nvPr/>
          </p:nvGrpSpPr>
          <p:grpSpPr>
            <a:xfrm>
              <a:off x="1887526" y="2457129"/>
              <a:ext cx="2494915" cy="3108345"/>
              <a:chOff x="1316545" y="-1466410"/>
              <a:chExt cx="2494915" cy="3108345"/>
            </a:xfrm>
          </p:grpSpPr>
          <p:cxnSp>
            <p:nvCxnSpPr>
              <p:cNvPr id="24" name="직선 화살표 연결선 23">
                <a:extLst>
                  <a:ext uri="{FF2B5EF4-FFF2-40B4-BE49-F238E27FC236}">
                    <a16:creationId xmlns:a16="http://schemas.microsoft.com/office/drawing/2014/main" id="{348335A5-3FEB-5377-C272-070E6B80BF95}"/>
                  </a:ext>
                </a:extLst>
              </p:cNvPr>
              <p:cNvCxnSpPr>
                <a:cxnSpLocks/>
                <a:stCxn id="7" idx="6"/>
                <a:endCxn id="28" idx="1"/>
              </p:cNvCxnSpPr>
              <p:nvPr/>
            </p:nvCxnSpPr>
            <p:spPr>
              <a:xfrm flipV="1">
                <a:off x="1316545" y="-1466410"/>
                <a:ext cx="2494915" cy="3108345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49551D9-CF4E-8664-E79E-5A66C5597A65}"/>
                  </a:ext>
                </a:extLst>
              </p:cNvPr>
              <p:cNvSpPr txBox="1"/>
              <p:nvPr/>
            </p:nvSpPr>
            <p:spPr>
              <a:xfrm>
                <a:off x="2113176" y="-154647"/>
                <a:ext cx="50206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b="1" dirty="0"/>
                  <a:t>w4</a:t>
                </a:r>
                <a:endParaRPr lang="ko-KR" altLang="en-US" b="1" dirty="0"/>
              </a:p>
            </p:txBody>
          </p:sp>
        </p:grp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CB992ECF-4237-A75A-1125-A830CED7FA00}"/>
                </a:ext>
              </a:extLst>
            </p:cNvPr>
            <p:cNvSpPr txBox="1"/>
            <p:nvPr/>
          </p:nvSpPr>
          <p:spPr>
            <a:xfrm>
              <a:off x="1887526" y="1219418"/>
              <a:ext cx="214033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 dirty="0"/>
                <a:t>뉴런의 가중치</a:t>
              </a:r>
            </a:p>
          </p:txBody>
        </p: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8925B6BC-8D26-9F25-48C4-C46876DFE008}"/>
              </a:ext>
            </a:extLst>
          </p:cNvPr>
          <p:cNvSpPr txBox="1"/>
          <p:nvPr/>
        </p:nvSpPr>
        <p:spPr>
          <a:xfrm>
            <a:off x="6479579" y="1169727"/>
            <a:ext cx="18036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뉴런의 </a:t>
            </a:r>
            <a:r>
              <a:rPr lang="en-US" altLang="ko-KR" sz="2400" b="1" dirty="0"/>
              <a:t>bias</a:t>
            </a:r>
            <a:endParaRPr lang="ko-KR" altLang="en-US" sz="2400" b="1" dirty="0"/>
          </a:p>
        </p:txBody>
      </p: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1947B252-4971-7D12-54F1-AE5FA5C3F079}"/>
              </a:ext>
            </a:extLst>
          </p:cNvPr>
          <p:cNvCxnSpPr>
            <a:cxnSpLocks/>
            <a:stCxn id="77" idx="2"/>
          </p:cNvCxnSpPr>
          <p:nvPr/>
        </p:nvCxnSpPr>
        <p:spPr>
          <a:xfrm flipH="1">
            <a:off x="7259510" y="1631392"/>
            <a:ext cx="121919" cy="56412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EAC3BFEC-77DF-1620-8869-158D322A3B6E}"/>
              </a:ext>
            </a:extLst>
          </p:cNvPr>
          <p:cNvSpPr txBox="1"/>
          <p:nvPr/>
        </p:nvSpPr>
        <p:spPr>
          <a:xfrm>
            <a:off x="8594261" y="1849810"/>
            <a:ext cx="21066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뉴런의 출력</a:t>
            </a:r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495657FD-46F5-07C7-C55B-510E5AB02107}"/>
              </a:ext>
            </a:extLst>
          </p:cNvPr>
          <p:cNvSpPr/>
          <p:nvPr/>
        </p:nvSpPr>
        <p:spPr>
          <a:xfrm>
            <a:off x="9242392" y="2618596"/>
            <a:ext cx="810404" cy="81040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y</a:t>
            </a:r>
            <a:endParaRPr lang="ko-KR" altLang="en-US"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B987AB55-21CF-94E1-2CA6-F4F4A6C5C23C}"/>
              </a:ext>
            </a:extLst>
          </p:cNvPr>
          <p:cNvCxnSpPr>
            <a:cxnSpLocks/>
            <a:stCxn id="45" idx="3"/>
            <a:endCxn id="82" idx="2"/>
          </p:cNvCxnSpPr>
          <p:nvPr/>
        </p:nvCxnSpPr>
        <p:spPr>
          <a:xfrm flipV="1">
            <a:off x="6742382" y="3023798"/>
            <a:ext cx="2500010" cy="79237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6" name="TextBox 85">
            <a:extLst>
              <a:ext uri="{FF2B5EF4-FFF2-40B4-BE49-F238E27FC236}">
                <a16:creationId xmlns:a16="http://schemas.microsoft.com/office/drawing/2014/main" id="{2499890B-6B54-EA9E-23D8-CA25CEA3400A}"/>
              </a:ext>
            </a:extLst>
          </p:cNvPr>
          <p:cNvSpPr txBox="1"/>
          <p:nvPr/>
        </p:nvSpPr>
        <p:spPr>
          <a:xfrm>
            <a:off x="9021461" y="3452199"/>
            <a:ext cx="12522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y=F(z)</a:t>
            </a:r>
            <a:endParaRPr lang="ko-KR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747419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45" grpId="0"/>
      <p:bldP spid="77" grpId="0"/>
      <p:bldP spid="81" grpId="0"/>
      <p:bldP spid="82" grpId="0" animBg="1"/>
      <p:bldP spid="8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E5AF4085-28FB-BB12-DEA8-A93050193839}"/>
              </a:ext>
            </a:extLst>
          </p:cNvPr>
          <p:cNvGrpSpPr/>
          <p:nvPr/>
        </p:nvGrpSpPr>
        <p:grpSpPr>
          <a:xfrm>
            <a:off x="7068311" y="2283714"/>
            <a:ext cx="3587496" cy="1984248"/>
            <a:chOff x="7019544" y="2249424"/>
            <a:chExt cx="3587496" cy="1984248"/>
          </a:xfrm>
        </p:grpSpPr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F06061A5-EC1B-4627-27F8-3F552C76072C}"/>
                </a:ext>
              </a:extLst>
            </p:cNvPr>
            <p:cNvSpPr/>
            <p:nvPr/>
          </p:nvSpPr>
          <p:spPr>
            <a:xfrm>
              <a:off x="7019544" y="2249424"/>
              <a:ext cx="3587496" cy="1984248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3200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313E3F-49C0-1DB7-2481-54CB4DD4FA9C}"/>
                </a:ext>
              </a:extLst>
            </p:cNvPr>
            <p:cNvSpPr txBox="1"/>
            <p:nvPr/>
          </p:nvSpPr>
          <p:spPr>
            <a:xfrm>
              <a:off x="8558395" y="2441615"/>
              <a:ext cx="182614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b="1" dirty="0" err="1"/>
                <a:t>아두이노</a:t>
              </a:r>
              <a:endParaRPr lang="ko-KR" altLang="en-US" sz="3200" b="1" dirty="0"/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3F69C53A-1E50-3E00-A871-FD28605C5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시리얼 통신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3085151E-3326-C798-E688-3AF574914051}"/>
              </a:ext>
            </a:extLst>
          </p:cNvPr>
          <p:cNvSpPr/>
          <p:nvPr/>
        </p:nvSpPr>
        <p:spPr>
          <a:xfrm>
            <a:off x="1298448" y="2418809"/>
            <a:ext cx="2029968" cy="170992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컴퓨터</a:t>
            </a:r>
            <a:endParaRPr lang="en-US" altLang="ko-KR" sz="3200"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BCCA2A8D-0264-D365-1A90-9939065729AD}"/>
              </a:ext>
            </a:extLst>
          </p:cNvPr>
          <p:cNvSpPr/>
          <p:nvPr/>
        </p:nvSpPr>
        <p:spPr>
          <a:xfrm>
            <a:off x="7192890" y="2418809"/>
            <a:ext cx="1414272" cy="95707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버퍼</a:t>
            </a:r>
            <a:endParaRPr lang="en-US" altLang="ko-KR" sz="3200"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FFC4D7CB-E5B4-4B1D-950D-C48B4B11A771}"/>
              </a:ext>
            </a:extLst>
          </p:cNvPr>
          <p:cNvGrpSpPr/>
          <p:nvPr/>
        </p:nvGrpSpPr>
        <p:grpSpPr>
          <a:xfrm>
            <a:off x="3612032" y="2249424"/>
            <a:ext cx="3172663" cy="719870"/>
            <a:chOff x="3612032" y="2249424"/>
            <a:chExt cx="3172663" cy="719870"/>
          </a:xfrm>
        </p:grpSpPr>
        <p:sp>
          <p:nvSpPr>
            <p:cNvPr id="9" name="화살표: 오른쪽 8">
              <a:extLst>
                <a:ext uri="{FF2B5EF4-FFF2-40B4-BE49-F238E27FC236}">
                  <a16:creationId xmlns:a16="http://schemas.microsoft.com/office/drawing/2014/main" id="{C95507D6-5CF0-0D7C-D8A2-9FD50C950DDE}"/>
                </a:ext>
              </a:extLst>
            </p:cNvPr>
            <p:cNvSpPr/>
            <p:nvPr/>
          </p:nvSpPr>
          <p:spPr>
            <a:xfrm>
              <a:off x="3703320" y="2676906"/>
              <a:ext cx="2990088" cy="292388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A748F73-2598-3850-3558-7BDE4877A4F8}"/>
                </a:ext>
              </a:extLst>
            </p:cNvPr>
            <p:cNvSpPr txBox="1"/>
            <p:nvPr/>
          </p:nvSpPr>
          <p:spPr>
            <a:xfrm>
              <a:off x="3612032" y="2249424"/>
              <a:ext cx="317266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/>
                <a:t>시리얼 모니터로 입력</a:t>
              </a: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E57F9054-B772-86AC-3FC4-8D243EA9C94F}"/>
              </a:ext>
            </a:extLst>
          </p:cNvPr>
          <p:cNvGrpSpPr/>
          <p:nvPr/>
        </p:nvGrpSpPr>
        <p:grpSpPr>
          <a:xfrm>
            <a:off x="3703320" y="3210199"/>
            <a:ext cx="2990088" cy="779496"/>
            <a:chOff x="3703320" y="3210199"/>
            <a:chExt cx="2990088" cy="779496"/>
          </a:xfrm>
        </p:grpSpPr>
        <p:sp>
          <p:nvSpPr>
            <p:cNvPr id="13" name="화살표: 오른쪽 12">
              <a:extLst>
                <a:ext uri="{FF2B5EF4-FFF2-40B4-BE49-F238E27FC236}">
                  <a16:creationId xmlns:a16="http://schemas.microsoft.com/office/drawing/2014/main" id="{7025DB6C-59AE-4E53-F1C2-A4AE2C033063}"/>
                </a:ext>
              </a:extLst>
            </p:cNvPr>
            <p:cNvSpPr/>
            <p:nvPr/>
          </p:nvSpPr>
          <p:spPr>
            <a:xfrm flipH="1">
              <a:off x="3703320" y="3697307"/>
              <a:ext cx="2990088" cy="292388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831302E-265B-528C-3BCA-6926836D8D31}"/>
                </a:ext>
              </a:extLst>
            </p:cNvPr>
            <p:cNvSpPr txBox="1"/>
            <p:nvPr/>
          </p:nvSpPr>
          <p:spPr>
            <a:xfrm>
              <a:off x="3973437" y="3210199"/>
              <a:ext cx="249619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 err="1"/>
                <a:t>Serial.println</a:t>
              </a:r>
              <a:r>
                <a:rPr lang="en-US" altLang="ko-KR" sz="2800" dirty="0"/>
                <a:t>();</a:t>
              </a:r>
              <a:endParaRPr lang="ko-KR" altLang="en-US" sz="2800" dirty="0"/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2F11A906-F9E5-7F67-D37F-4060D434B788}"/>
              </a:ext>
            </a:extLst>
          </p:cNvPr>
          <p:cNvGrpSpPr/>
          <p:nvPr/>
        </p:nvGrpSpPr>
        <p:grpSpPr>
          <a:xfrm>
            <a:off x="7780294" y="3210199"/>
            <a:ext cx="2163530" cy="1765413"/>
            <a:chOff x="7780294" y="3210199"/>
            <a:chExt cx="2163530" cy="1765413"/>
          </a:xfrm>
        </p:grpSpPr>
        <p:sp>
          <p:nvSpPr>
            <p:cNvPr id="16" name="화살표: 위로 구부러짐 15">
              <a:extLst>
                <a:ext uri="{FF2B5EF4-FFF2-40B4-BE49-F238E27FC236}">
                  <a16:creationId xmlns:a16="http://schemas.microsoft.com/office/drawing/2014/main" id="{462BACE4-8788-CAA6-868A-A50035C0DBE0}"/>
                </a:ext>
              </a:extLst>
            </p:cNvPr>
            <p:cNvSpPr/>
            <p:nvPr/>
          </p:nvSpPr>
          <p:spPr>
            <a:xfrm>
              <a:off x="7780294" y="3210199"/>
              <a:ext cx="2163530" cy="1249954"/>
            </a:xfrm>
            <a:prstGeom prst="curvedUpArrow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051CFBD-0430-986C-FB1C-F0D7F2393C59}"/>
                </a:ext>
              </a:extLst>
            </p:cNvPr>
            <p:cNvSpPr txBox="1"/>
            <p:nvPr/>
          </p:nvSpPr>
          <p:spPr>
            <a:xfrm>
              <a:off x="7790927" y="4452392"/>
              <a:ext cx="21528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 err="1"/>
                <a:t>Serial.read</a:t>
              </a:r>
              <a:r>
                <a:rPr lang="en-US" altLang="ko-KR" sz="2800" dirty="0"/>
                <a:t>();</a:t>
              </a:r>
              <a:endParaRPr lang="ko-KR" altLang="en-US" sz="2800" dirty="0"/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BA71D1EF-DA85-234A-618D-DC7CD65A97ED}"/>
              </a:ext>
            </a:extLst>
          </p:cNvPr>
          <p:cNvGrpSpPr/>
          <p:nvPr/>
        </p:nvGrpSpPr>
        <p:grpSpPr>
          <a:xfrm>
            <a:off x="6784695" y="1190372"/>
            <a:ext cx="2393989" cy="1422440"/>
            <a:chOff x="6784695" y="1190372"/>
            <a:chExt cx="2393989" cy="1422440"/>
          </a:xfrm>
        </p:grpSpPr>
        <p:sp>
          <p:nvSpPr>
            <p:cNvPr id="18" name="화살표: 위쪽/아래쪽 17">
              <a:extLst>
                <a:ext uri="{FF2B5EF4-FFF2-40B4-BE49-F238E27FC236}">
                  <a16:creationId xmlns:a16="http://schemas.microsoft.com/office/drawing/2014/main" id="{72E33FB6-AB2A-BC84-EBE7-327B45C51C89}"/>
                </a:ext>
              </a:extLst>
            </p:cNvPr>
            <p:cNvSpPr/>
            <p:nvPr/>
          </p:nvSpPr>
          <p:spPr>
            <a:xfrm>
              <a:off x="7750555" y="1655740"/>
              <a:ext cx="298941" cy="957072"/>
            </a:xfrm>
            <a:prstGeom prst="upDownArrow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98ADB45-5C8D-B4F3-7295-D895FBF7BB8E}"/>
                </a:ext>
              </a:extLst>
            </p:cNvPr>
            <p:cNvSpPr txBox="1"/>
            <p:nvPr/>
          </p:nvSpPr>
          <p:spPr>
            <a:xfrm>
              <a:off x="6784695" y="1190372"/>
              <a:ext cx="239398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err="1"/>
                <a:t>Serial.available</a:t>
              </a:r>
              <a:r>
                <a:rPr lang="en-US" altLang="ko-KR" sz="2400" dirty="0"/>
                <a:t>()</a:t>
              </a:r>
              <a:endParaRPr lang="ko-KR" alt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495171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22BA42-16B2-4702-C344-EAF0AC027F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인공신경망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2A6A3AB-AB5B-4483-F4B8-41112AEB6D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" y="2134171"/>
            <a:ext cx="4329218" cy="343090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FBC55F9-43EC-22ED-DD16-0225C77300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4491" y="2001515"/>
            <a:ext cx="6318023" cy="3696216"/>
          </a:xfrm>
          <a:prstGeom prst="rect">
            <a:avLst/>
          </a:prstGeom>
        </p:spPr>
      </p:pic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A9D18DA1-C01C-FCDB-139B-52A6EEA0B1A4}"/>
              </a:ext>
            </a:extLst>
          </p:cNvPr>
          <p:cNvSpPr/>
          <p:nvPr/>
        </p:nvSpPr>
        <p:spPr>
          <a:xfrm>
            <a:off x="4659053" y="3572576"/>
            <a:ext cx="1055802" cy="377072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6691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404E45C3-4B13-6A31-4B35-2EC636535430}"/>
              </a:ext>
            </a:extLst>
          </p:cNvPr>
          <p:cNvGrpSpPr/>
          <p:nvPr/>
        </p:nvGrpSpPr>
        <p:grpSpPr>
          <a:xfrm>
            <a:off x="0" y="212291"/>
            <a:ext cx="6701589" cy="5382393"/>
            <a:chOff x="0" y="212291"/>
            <a:chExt cx="6701589" cy="5382393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BED28B68-D5F9-6467-4428-B16A42B60F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r="18280"/>
            <a:stretch/>
          </p:blipFill>
          <p:spPr>
            <a:xfrm>
              <a:off x="0" y="797066"/>
              <a:ext cx="6701589" cy="4797618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AB8C545-76F7-E879-1820-F9D258280CB8}"/>
                </a:ext>
              </a:extLst>
            </p:cNvPr>
            <p:cNvSpPr txBox="1"/>
            <p:nvPr/>
          </p:nvSpPr>
          <p:spPr>
            <a:xfrm>
              <a:off x="1876926" y="212291"/>
              <a:ext cx="320151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b="1" dirty="0"/>
                <a:t>인공신경망 모델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B2D381E3-1E2B-8058-EC86-57017C76047A}"/>
              </a:ext>
            </a:extLst>
          </p:cNvPr>
          <p:cNvSpPr txBox="1"/>
          <p:nvPr/>
        </p:nvSpPr>
        <p:spPr>
          <a:xfrm>
            <a:off x="6437734" y="2081463"/>
            <a:ext cx="42775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y1=F(w1, … ,</a:t>
            </a:r>
            <a:r>
              <a:rPr lang="en-US" altLang="ko-KR" sz="2400" b="1" dirty="0" err="1"/>
              <a:t>wk</a:t>
            </a:r>
            <a:r>
              <a:rPr lang="en-US" altLang="ko-KR" sz="2400" b="1" dirty="0"/>
              <a:t>, x1, … , </a:t>
            </a:r>
            <a:r>
              <a:rPr lang="en-US" altLang="ko-KR" sz="2400" b="1" dirty="0" err="1"/>
              <a:t>xn</a:t>
            </a:r>
            <a:r>
              <a:rPr lang="en-US" altLang="ko-KR" sz="2400" b="1" dirty="0"/>
              <a:t>)</a:t>
            </a:r>
            <a:endParaRPr lang="ko-KR" altLang="en-US" sz="2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1735F1-95CB-3010-1F96-49AFE40726B6}"/>
              </a:ext>
            </a:extLst>
          </p:cNvPr>
          <p:cNvSpPr txBox="1"/>
          <p:nvPr/>
        </p:nvSpPr>
        <p:spPr>
          <a:xfrm>
            <a:off x="6437734" y="2965042"/>
            <a:ext cx="4338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y2=G(w1, … ,</a:t>
            </a:r>
            <a:r>
              <a:rPr lang="en-US" altLang="ko-KR" sz="2400" b="1" dirty="0" err="1"/>
              <a:t>wk</a:t>
            </a:r>
            <a:r>
              <a:rPr lang="en-US" altLang="ko-KR" sz="2400" b="1" dirty="0"/>
              <a:t>, x1, … , </a:t>
            </a:r>
            <a:r>
              <a:rPr lang="en-US" altLang="ko-KR" sz="2400" b="1" dirty="0" err="1"/>
              <a:t>xn</a:t>
            </a:r>
            <a:r>
              <a:rPr lang="en-US" altLang="ko-KR" sz="2400" b="1" dirty="0"/>
              <a:t>)</a:t>
            </a:r>
            <a:endParaRPr lang="ko-KR" altLang="en-US" sz="24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864181-A0EA-22C5-9DA8-238738A1EBB3}"/>
              </a:ext>
            </a:extLst>
          </p:cNvPr>
          <p:cNvSpPr txBox="1"/>
          <p:nvPr/>
        </p:nvSpPr>
        <p:spPr>
          <a:xfrm>
            <a:off x="6437734" y="3780649"/>
            <a:ext cx="43528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y3=H(w1, … ,</a:t>
            </a:r>
            <a:r>
              <a:rPr lang="en-US" altLang="ko-KR" sz="2400" b="1" dirty="0" err="1"/>
              <a:t>wk</a:t>
            </a:r>
            <a:r>
              <a:rPr lang="en-US" altLang="ko-KR" sz="2400" b="1" dirty="0"/>
              <a:t>, x1, … , </a:t>
            </a:r>
            <a:r>
              <a:rPr lang="en-US" altLang="ko-KR" sz="2400" b="1" dirty="0" err="1"/>
              <a:t>xn</a:t>
            </a:r>
            <a:r>
              <a:rPr lang="en-US" altLang="ko-KR" sz="2400" b="1" dirty="0"/>
              <a:t>)</a:t>
            </a:r>
            <a:endParaRPr lang="ko-KR" altLang="en-US" sz="2400" b="1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1885F4DF-2F50-E3F0-0C1B-31F4645138BD}"/>
              </a:ext>
            </a:extLst>
          </p:cNvPr>
          <p:cNvGrpSpPr/>
          <p:nvPr/>
        </p:nvGrpSpPr>
        <p:grpSpPr>
          <a:xfrm>
            <a:off x="1524114" y="4716378"/>
            <a:ext cx="3618444" cy="1867776"/>
            <a:chOff x="1524114" y="4716378"/>
            <a:chExt cx="3618444" cy="1867776"/>
          </a:xfrm>
        </p:grpSpPr>
        <p:cxnSp>
          <p:nvCxnSpPr>
            <p:cNvPr id="10" name="연결선: 꺾임 9">
              <a:extLst>
                <a:ext uri="{FF2B5EF4-FFF2-40B4-BE49-F238E27FC236}">
                  <a16:creationId xmlns:a16="http://schemas.microsoft.com/office/drawing/2014/main" id="{10E4C5A0-3F6D-4471-BEA9-35EF39E635EA}"/>
                </a:ext>
              </a:extLst>
            </p:cNvPr>
            <p:cNvCxnSpPr>
              <a:cxnSpLocks/>
              <a:endCxn id="11" idx="1"/>
            </p:cNvCxnSpPr>
            <p:nvPr/>
          </p:nvCxnSpPr>
          <p:spPr>
            <a:xfrm rot="16200000" flipH="1">
              <a:off x="817284" y="5423208"/>
              <a:ext cx="1606166" cy="192506"/>
            </a:xfrm>
            <a:prstGeom prst="bentConnector2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A6FD177-10ED-1781-8E6C-99D29B7FE871}"/>
                </a:ext>
              </a:extLst>
            </p:cNvPr>
            <p:cNvSpPr txBox="1"/>
            <p:nvPr/>
          </p:nvSpPr>
          <p:spPr>
            <a:xfrm>
              <a:off x="1716620" y="6060934"/>
              <a:ext cx="342593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dirty="0"/>
                <a:t>각각의 선이 가중치</a:t>
              </a: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CD322172-E81F-B866-39FA-65FD8D901FC7}"/>
              </a:ext>
            </a:extLst>
          </p:cNvPr>
          <p:cNvGrpSpPr/>
          <p:nvPr/>
        </p:nvGrpSpPr>
        <p:grpSpPr>
          <a:xfrm>
            <a:off x="2663944" y="4847755"/>
            <a:ext cx="3390672" cy="1100871"/>
            <a:chOff x="2663944" y="4847755"/>
            <a:chExt cx="3390672" cy="1100871"/>
          </a:xfrm>
        </p:grpSpPr>
        <p:cxnSp>
          <p:nvCxnSpPr>
            <p:cNvPr id="17" name="연결선: 꺾임 16">
              <a:extLst>
                <a:ext uri="{FF2B5EF4-FFF2-40B4-BE49-F238E27FC236}">
                  <a16:creationId xmlns:a16="http://schemas.microsoft.com/office/drawing/2014/main" id="{B47EA2C4-54DB-931D-6957-F6032C2E6912}"/>
                </a:ext>
              </a:extLst>
            </p:cNvPr>
            <p:cNvCxnSpPr>
              <a:cxnSpLocks/>
              <a:endCxn id="18" idx="1"/>
            </p:cNvCxnSpPr>
            <p:nvPr/>
          </p:nvCxnSpPr>
          <p:spPr>
            <a:xfrm rot="5400000">
              <a:off x="2614394" y="4897306"/>
              <a:ext cx="839261" cy="740159"/>
            </a:xfrm>
            <a:prstGeom prst="bentConnector4">
              <a:avLst>
                <a:gd name="adj1" fmla="val 34414"/>
                <a:gd name="adj2" fmla="val 130885"/>
              </a:avLst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AC2872D-491C-67FB-FD0C-569FD9300268}"/>
                </a:ext>
              </a:extLst>
            </p:cNvPr>
            <p:cNvSpPr txBox="1"/>
            <p:nvPr/>
          </p:nvSpPr>
          <p:spPr>
            <a:xfrm>
              <a:off x="2663944" y="5425406"/>
              <a:ext cx="339067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dirty="0"/>
                <a:t>각각의 뉴런에 </a:t>
              </a:r>
              <a:r>
                <a:rPr lang="en-US" altLang="ko-KR" sz="2800" b="1" dirty="0"/>
                <a:t>bias</a:t>
              </a:r>
              <a:endParaRPr lang="ko-KR" altLang="en-US" sz="28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934457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52E90E-6784-F066-760C-D45A43AA43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112461"/>
            <a:ext cx="10515600" cy="1325563"/>
          </a:xfrm>
        </p:spPr>
        <p:txBody>
          <a:bodyPr/>
          <a:lstStyle/>
          <a:p>
            <a:r>
              <a:rPr lang="ko-KR" altLang="en-US" dirty="0"/>
              <a:t>계산</a:t>
            </a:r>
            <a:r>
              <a:rPr lang="en-US" altLang="ko-KR" dirty="0"/>
              <a:t>, </a:t>
            </a:r>
            <a:r>
              <a:rPr lang="ko-KR" altLang="en-US" dirty="0"/>
              <a:t>학습 예제</a:t>
            </a:r>
          </a:p>
        </p:txBody>
      </p:sp>
      <p:pic>
        <p:nvPicPr>
          <p:cNvPr id="4" name="Picture 2" descr="머신러닝] 머신러닝의 3가지 학습 방법">
            <a:extLst>
              <a:ext uri="{FF2B5EF4-FFF2-40B4-BE49-F238E27FC236}">
                <a16:creationId xmlns:a16="http://schemas.microsoft.com/office/drawing/2014/main" id="{17A8CDD1-E788-9545-114E-53A1ACB464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3510" y="286860"/>
            <a:ext cx="7901897" cy="6284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원형: 비어 있음 4">
            <a:extLst>
              <a:ext uri="{FF2B5EF4-FFF2-40B4-BE49-F238E27FC236}">
                <a16:creationId xmlns:a16="http://schemas.microsoft.com/office/drawing/2014/main" id="{440CC0CD-BC9C-D0D5-1DD7-E4364FDEE52F}"/>
              </a:ext>
            </a:extLst>
          </p:cNvPr>
          <p:cNvSpPr/>
          <p:nvPr/>
        </p:nvSpPr>
        <p:spPr>
          <a:xfrm>
            <a:off x="9798217" y="2752723"/>
            <a:ext cx="994109" cy="676275"/>
          </a:xfrm>
          <a:prstGeom prst="donut">
            <a:avLst>
              <a:gd name="adj" fmla="val 9516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6868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9846F5-CAEF-A93B-7C8A-D6A5107EFF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306" y="0"/>
            <a:ext cx="10515600" cy="1325563"/>
          </a:xfrm>
        </p:spPr>
        <p:txBody>
          <a:bodyPr/>
          <a:lstStyle/>
          <a:p>
            <a:r>
              <a:rPr lang="ko-KR" altLang="en-US" dirty="0"/>
              <a:t>예제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1EE8A6-5E5A-2004-F47A-3C0CCA94C8A8}"/>
              </a:ext>
            </a:extLst>
          </p:cNvPr>
          <p:cNvSpPr txBox="1"/>
          <p:nvPr/>
        </p:nvSpPr>
        <p:spPr>
          <a:xfrm>
            <a:off x="179680" y="1094730"/>
            <a:ext cx="5698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목표 </a:t>
            </a:r>
            <a:r>
              <a:rPr lang="en-US" altLang="ko-KR" sz="2400" dirty="0"/>
              <a:t>: </a:t>
            </a:r>
            <a:r>
              <a:rPr lang="ko-KR" altLang="en-US" sz="2400" dirty="0"/>
              <a:t>국어</a:t>
            </a:r>
            <a:r>
              <a:rPr lang="en-US" altLang="ko-KR" sz="2400" dirty="0"/>
              <a:t>, </a:t>
            </a:r>
            <a:r>
              <a:rPr lang="ko-KR" altLang="en-US" sz="2400" dirty="0"/>
              <a:t>수학 점수로 물리 점수 예측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01AB2F11-C608-0723-60F0-AA41384045FB}"/>
              </a:ext>
            </a:extLst>
          </p:cNvPr>
          <p:cNvSpPr/>
          <p:nvPr/>
        </p:nvSpPr>
        <p:spPr>
          <a:xfrm>
            <a:off x="5166510" y="1955549"/>
            <a:ext cx="1403287" cy="2942376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ko-KR" altLang="en-US" dirty="0" err="1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은닉층</a:t>
            </a:r>
            <a:endParaRPr lang="ko-KR" altLang="en-US"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EA1D1DE0-F4ED-EC3E-41AD-256EBC3DC0AE}"/>
              </a:ext>
            </a:extLst>
          </p:cNvPr>
          <p:cNvSpPr/>
          <p:nvPr/>
        </p:nvSpPr>
        <p:spPr>
          <a:xfrm>
            <a:off x="1448554" y="1955549"/>
            <a:ext cx="1403287" cy="2942376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ko-KR" altLang="en-US" dirty="0" err="1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입력층</a:t>
            </a:r>
            <a:endParaRPr lang="ko-KR" altLang="en-US"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FD9E3870-9AB8-DE9D-82F4-E48F327C93D2}"/>
              </a:ext>
            </a:extLst>
          </p:cNvPr>
          <p:cNvSpPr/>
          <p:nvPr/>
        </p:nvSpPr>
        <p:spPr>
          <a:xfrm>
            <a:off x="1616042" y="2605858"/>
            <a:ext cx="1068309" cy="905346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국어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E6E397BA-6A03-5645-8F7A-363F65970DEC}"/>
              </a:ext>
            </a:extLst>
          </p:cNvPr>
          <p:cNvSpPr/>
          <p:nvPr/>
        </p:nvSpPr>
        <p:spPr>
          <a:xfrm>
            <a:off x="1616040" y="3812962"/>
            <a:ext cx="1068309" cy="905346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수학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3FB9A7BB-7F74-9A58-949E-1A5AD84E4420}"/>
              </a:ext>
            </a:extLst>
          </p:cNvPr>
          <p:cNvSpPr/>
          <p:nvPr/>
        </p:nvSpPr>
        <p:spPr>
          <a:xfrm>
            <a:off x="8884467" y="1955549"/>
            <a:ext cx="1403287" cy="2942376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ko-KR" altLang="en-US" dirty="0" err="1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출력층</a:t>
            </a:r>
            <a:endParaRPr lang="ko-KR" altLang="en-US"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B1B9F28A-A355-DBB0-0DE1-7B1966660372}"/>
              </a:ext>
            </a:extLst>
          </p:cNvPr>
          <p:cNvSpPr/>
          <p:nvPr/>
        </p:nvSpPr>
        <p:spPr>
          <a:xfrm>
            <a:off x="9051955" y="3073654"/>
            <a:ext cx="1068309" cy="905346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물리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DDDE41D6-4653-AEED-E586-68009BCE1EA4}"/>
              </a:ext>
            </a:extLst>
          </p:cNvPr>
          <p:cNvGrpSpPr/>
          <p:nvPr/>
        </p:nvGrpSpPr>
        <p:grpSpPr>
          <a:xfrm>
            <a:off x="2684348" y="2785048"/>
            <a:ext cx="6367607" cy="1706895"/>
            <a:chOff x="2684348" y="2785048"/>
            <a:chExt cx="6367607" cy="1706895"/>
          </a:xfrm>
        </p:grpSpPr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69B8CFCB-4AA1-E2E9-1F5F-2AD78EDB4D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84349" y="2785048"/>
              <a:ext cx="3123449" cy="26597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60245084-97C5-7D97-1DDE-7D0A3523FFD5}"/>
                </a:ext>
              </a:extLst>
            </p:cNvPr>
            <p:cNvCxnSpPr>
              <a:cxnSpLocks/>
            </p:cNvCxnSpPr>
            <p:nvPr/>
          </p:nvCxnSpPr>
          <p:spPr>
            <a:xfrm>
              <a:off x="2684349" y="3075160"/>
              <a:ext cx="3123449" cy="7772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BC12BB2E-D9E4-B7A5-3930-B509A048882E}"/>
                </a:ext>
              </a:extLst>
            </p:cNvPr>
            <p:cNvCxnSpPr>
              <a:cxnSpLocks/>
              <a:stCxn id="10" idx="3"/>
            </p:cNvCxnSpPr>
            <p:nvPr/>
          </p:nvCxnSpPr>
          <p:spPr>
            <a:xfrm>
              <a:off x="2684351" y="3058531"/>
              <a:ext cx="3123447" cy="29424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204311ED-EF81-E19A-3CBC-E7F93A639877}"/>
                </a:ext>
              </a:extLst>
            </p:cNvPr>
            <p:cNvCxnSpPr>
              <a:cxnSpLocks/>
              <a:stCxn id="11" idx="3"/>
            </p:cNvCxnSpPr>
            <p:nvPr/>
          </p:nvCxnSpPr>
          <p:spPr>
            <a:xfrm flipV="1">
              <a:off x="2684349" y="3610796"/>
              <a:ext cx="3123449" cy="65483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C3308C86-3D0A-2E3E-E6FD-2F39090899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84348" y="3938215"/>
              <a:ext cx="3108735" cy="35156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0FA76CBD-1B5A-5B56-3F44-63CA46B825C4}"/>
                </a:ext>
              </a:extLst>
            </p:cNvPr>
            <p:cNvCxnSpPr>
              <a:cxnSpLocks/>
            </p:cNvCxnSpPr>
            <p:nvPr/>
          </p:nvCxnSpPr>
          <p:spPr>
            <a:xfrm>
              <a:off x="2684348" y="4265635"/>
              <a:ext cx="3183805" cy="22630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30DFD801-F3BC-3B5D-9018-F0DEFBC8A02E}"/>
                </a:ext>
              </a:extLst>
            </p:cNvPr>
            <p:cNvCxnSpPr>
              <a:cxnSpLocks/>
              <a:endCxn id="13" idx="1"/>
            </p:cNvCxnSpPr>
            <p:nvPr/>
          </p:nvCxnSpPr>
          <p:spPr>
            <a:xfrm>
              <a:off x="6255945" y="3058531"/>
              <a:ext cx="2796010" cy="46779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316FCC0A-51D9-7C9C-3678-D7AA9099549A}"/>
                </a:ext>
              </a:extLst>
            </p:cNvPr>
            <p:cNvCxnSpPr>
              <a:cxnSpLocks/>
              <a:endCxn id="13" idx="1"/>
            </p:cNvCxnSpPr>
            <p:nvPr/>
          </p:nvCxnSpPr>
          <p:spPr>
            <a:xfrm flipV="1">
              <a:off x="6255945" y="3526327"/>
              <a:ext cx="2796010" cy="62998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66004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7" grpId="0" animBg="1"/>
      <p:bldP spid="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그룹 65">
            <a:extLst>
              <a:ext uri="{FF2B5EF4-FFF2-40B4-BE49-F238E27FC236}">
                <a16:creationId xmlns:a16="http://schemas.microsoft.com/office/drawing/2014/main" id="{C8BBBF7A-C0D8-D686-6D8F-E208ABC1BAF0}"/>
              </a:ext>
            </a:extLst>
          </p:cNvPr>
          <p:cNvGrpSpPr/>
          <p:nvPr/>
        </p:nvGrpSpPr>
        <p:grpSpPr>
          <a:xfrm>
            <a:off x="679008" y="783507"/>
            <a:ext cx="860080" cy="4097066"/>
            <a:chOff x="679008" y="783507"/>
            <a:chExt cx="860080" cy="4097066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EB865E05-2B9A-BEC7-5C59-52F3B4CF3F50}"/>
                </a:ext>
              </a:extLst>
            </p:cNvPr>
            <p:cNvSpPr/>
            <p:nvPr/>
          </p:nvSpPr>
          <p:spPr>
            <a:xfrm>
              <a:off x="679008" y="1297665"/>
              <a:ext cx="860080" cy="86008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ko-KR" altLang="en-US" dirty="0">
                  <a:ln>
                    <a:solidFill>
                      <a:sysClr val="windowText" lastClr="000000"/>
                    </a:solidFill>
                  </a:ln>
                  <a:solidFill>
                    <a:sysClr val="windowText" lastClr="000000"/>
                  </a:solidFill>
                </a:rPr>
                <a:t>국어</a:t>
              </a:r>
              <a:endParaRPr lang="en-US" altLang="ko-KR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endParaRPr>
            </a:p>
            <a:p>
              <a:pPr algn="ctr"/>
              <a:r>
                <a:rPr lang="en-US" altLang="ko-KR" dirty="0">
                  <a:ln>
                    <a:solidFill>
                      <a:sysClr val="windowText" lastClr="000000"/>
                    </a:solidFill>
                  </a:ln>
                  <a:solidFill>
                    <a:sysClr val="windowText" lastClr="000000"/>
                  </a:solidFill>
                </a:rPr>
                <a:t>x1</a:t>
              </a:r>
            </a:p>
          </p:txBody>
        </p:sp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B850064C-E756-0B5E-3658-153CE3178122}"/>
                </a:ext>
              </a:extLst>
            </p:cNvPr>
            <p:cNvSpPr/>
            <p:nvPr/>
          </p:nvSpPr>
          <p:spPr>
            <a:xfrm>
              <a:off x="679008" y="4020493"/>
              <a:ext cx="860080" cy="86008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ko-KR" altLang="en-US" dirty="0">
                  <a:ln>
                    <a:solidFill>
                      <a:sysClr val="windowText" lastClr="000000"/>
                    </a:solidFill>
                  </a:ln>
                  <a:solidFill>
                    <a:sysClr val="windowText" lastClr="000000"/>
                  </a:solidFill>
                </a:rPr>
                <a:t>수학</a:t>
              </a:r>
              <a:endParaRPr lang="en-US" altLang="ko-KR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endParaRPr>
            </a:p>
            <a:p>
              <a:pPr algn="ctr"/>
              <a:r>
                <a:rPr lang="en-US" altLang="ko-KR" dirty="0">
                  <a:ln>
                    <a:solidFill>
                      <a:sysClr val="windowText" lastClr="000000"/>
                    </a:solidFill>
                  </a:ln>
                  <a:solidFill>
                    <a:sysClr val="windowText" lastClr="000000"/>
                  </a:solidFill>
                </a:rPr>
                <a:t>x2</a:t>
              </a:r>
              <a:endParaRPr lang="ko-KR" alt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A7F60463-6016-0FC2-EA48-420BBD2E2BA2}"/>
                </a:ext>
              </a:extLst>
            </p:cNvPr>
            <p:cNvSpPr txBox="1"/>
            <p:nvPr/>
          </p:nvSpPr>
          <p:spPr>
            <a:xfrm>
              <a:off x="785882" y="783507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입력</a:t>
              </a:r>
            </a:p>
          </p:txBody>
        </p:sp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05CA8A10-9ED0-9D52-385C-54EE95C17D05}"/>
              </a:ext>
            </a:extLst>
          </p:cNvPr>
          <p:cNvGrpSpPr/>
          <p:nvPr/>
        </p:nvGrpSpPr>
        <p:grpSpPr>
          <a:xfrm>
            <a:off x="3420699" y="765967"/>
            <a:ext cx="860080" cy="4114606"/>
            <a:chOff x="3420699" y="765967"/>
            <a:chExt cx="860080" cy="4114606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4D0BABAD-00A1-BF99-45FF-36A81D80FD09}"/>
                </a:ext>
              </a:extLst>
            </p:cNvPr>
            <p:cNvSpPr/>
            <p:nvPr/>
          </p:nvSpPr>
          <p:spPr>
            <a:xfrm>
              <a:off x="3420699" y="1291442"/>
              <a:ext cx="860080" cy="86008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dirty="0">
                  <a:ln>
                    <a:solidFill>
                      <a:sysClr val="windowText" lastClr="000000"/>
                    </a:solidFill>
                  </a:ln>
                  <a:solidFill>
                    <a:sysClr val="windowText" lastClr="000000"/>
                  </a:solidFill>
                </a:rPr>
                <a:t>z1</a:t>
              </a:r>
            </a:p>
            <a:p>
              <a:pPr algn="ctr"/>
              <a:r>
                <a:rPr lang="en-US" altLang="ko-KR" dirty="0">
                  <a:ln>
                    <a:solidFill>
                      <a:sysClr val="windowText" lastClr="000000"/>
                    </a:solidFill>
                  </a:ln>
                  <a:solidFill>
                    <a:sysClr val="windowText" lastClr="000000"/>
                  </a:solidFill>
                </a:rPr>
                <a:t>F, b1</a:t>
              </a:r>
              <a:endParaRPr lang="ko-KR" alt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3FFB69C2-DEA8-8227-DBE2-6F26A8CC0B98}"/>
                </a:ext>
              </a:extLst>
            </p:cNvPr>
            <p:cNvSpPr/>
            <p:nvPr/>
          </p:nvSpPr>
          <p:spPr>
            <a:xfrm>
              <a:off x="3420699" y="4020493"/>
              <a:ext cx="860080" cy="86008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dirty="0">
                  <a:ln>
                    <a:solidFill>
                      <a:sysClr val="windowText" lastClr="000000"/>
                    </a:solidFill>
                  </a:ln>
                  <a:solidFill>
                    <a:sysClr val="windowText" lastClr="000000"/>
                  </a:solidFill>
                </a:rPr>
                <a:t>z2</a:t>
              </a:r>
            </a:p>
            <a:p>
              <a:pPr algn="ctr"/>
              <a:r>
                <a:rPr lang="en-US" altLang="ko-KR" dirty="0">
                  <a:ln>
                    <a:solidFill>
                      <a:sysClr val="windowText" lastClr="000000"/>
                    </a:solidFill>
                  </a:ln>
                  <a:solidFill>
                    <a:sysClr val="windowText" lastClr="000000"/>
                  </a:solidFill>
                </a:rPr>
                <a:t>F, b2</a:t>
              </a:r>
              <a:endParaRPr lang="ko-KR" alt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2140C46-9DBE-A4C5-171F-A861B41AB5DC}"/>
                </a:ext>
              </a:extLst>
            </p:cNvPr>
            <p:cNvSpPr txBox="1"/>
            <p:nvPr/>
          </p:nvSpPr>
          <p:spPr>
            <a:xfrm>
              <a:off x="3527573" y="765967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은닉</a:t>
              </a:r>
            </a:p>
          </p:txBody>
        </p:sp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85219095-0E88-D71B-B8BE-24A78A4E244C}"/>
              </a:ext>
            </a:extLst>
          </p:cNvPr>
          <p:cNvGrpSpPr/>
          <p:nvPr/>
        </p:nvGrpSpPr>
        <p:grpSpPr>
          <a:xfrm>
            <a:off x="6189293" y="2404801"/>
            <a:ext cx="860080" cy="1229412"/>
            <a:chOff x="6189293" y="2404801"/>
            <a:chExt cx="860080" cy="1229412"/>
          </a:xfrm>
        </p:grpSpPr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99EBBE88-1AFD-66F9-BE3B-DEE03FB6E168}"/>
                </a:ext>
              </a:extLst>
            </p:cNvPr>
            <p:cNvSpPr/>
            <p:nvPr/>
          </p:nvSpPr>
          <p:spPr>
            <a:xfrm>
              <a:off x="6189293" y="2774133"/>
              <a:ext cx="860080" cy="86008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ko-KR" altLang="en-US" dirty="0">
                  <a:ln>
                    <a:solidFill>
                      <a:sysClr val="windowText" lastClr="000000"/>
                    </a:solidFill>
                  </a:ln>
                  <a:solidFill>
                    <a:sysClr val="windowText" lastClr="000000"/>
                  </a:solidFill>
                </a:rPr>
                <a:t>물리</a:t>
              </a:r>
              <a:endParaRPr lang="en-US" altLang="ko-KR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endParaRPr>
            </a:p>
            <a:p>
              <a:pPr algn="ctr"/>
              <a:r>
                <a:rPr lang="cy-GB" altLang="ko-KR" dirty="0">
                  <a:ln>
                    <a:solidFill>
                      <a:sysClr val="windowText" lastClr="000000"/>
                    </a:solidFill>
                  </a:ln>
                  <a:solidFill>
                    <a:sysClr val="windowText" lastClr="000000"/>
                  </a:solidFill>
                </a:rPr>
                <a:t>ŷ</a:t>
              </a:r>
              <a:endParaRPr lang="en-US" altLang="ko-KR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endParaRPr>
            </a:p>
            <a:p>
              <a:pPr algn="ctr"/>
              <a:r>
                <a:rPr lang="en-US" altLang="ko-KR" dirty="0">
                  <a:ln>
                    <a:solidFill>
                      <a:sysClr val="windowText" lastClr="000000"/>
                    </a:solidFill>
                  </a:ln>
                  <a:solidFill>
                    <a:sysClr val="windowText" lastClr="000000"/>
                  </a:solidFill>
                </a:rPr>
                <a:t>F, b3</a:t>
              </a:r>
              <a:endParaRPr lang="ko-KR" alt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F86B040-7EBA-03D8-618F-6AA3ED13FC8A}"/>
                </a:ext>
              </a:extLst>
            </p:cNvPr>
            <p:cNvSpPr txBox="1"/>
            <p:nvPr/>
          </p:nvSpPr>
          <p:spPr>
            <a:xfrm>
              <a:off x="6296167" y="2404801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출력</a:t>
              </a:r>
            </a:p>
          </p:txBody>
        </p:sp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F418EFCC-6B02-FE09-2EC5-AE1BB87A456E}"/>
              </a:ext>
            </a:extLst>
          </p:cNvPr>
          <p:cNvGrpSpPr/>
          <p:nvPr/>
        </p:nvGrpSpPr>
        <p:grpSpPr>
          <a:xfrm>
            <a:off x="1539088" y="1542299"/>
            <a:ext cx="1881611" cy="3116462"/>
            <a:chOff x="1539088" y="1542299"/>
            <a:chExt cx="1881611" cy="3116462"/>
          </a:xfrm>
        </p:grpSpPr>
        <p:cxnSp>
          <p:nvCxnSpPr>
            <p:cNvPr id="12" name="직선 화살표 연결선 11">
              <a:extLst>
                <a:ext uri="{FF2B5EF4-FFF2-40B4-BE49-F238E27FC236}">
                  <a16:creationId xmlns:a16="http://schemas.microsoft.com/office/drawing/2014/main" id="{F27E06FF-D1E6-C180-B34D-E6D4EAA54A2E}"/>
                </a:ext>
              </a:extLst>
            </p:cNvPr>
            <p:cNvCxnSpPr>
              <a:stCxn id="4" idx="6"/>
              <a:endCxn id="7" idx="2"/>
            </p:cNvCxnSpPr>
            <p:nvPr/>
          </p:nvCxnSpPr>
          <p:spPr>
            <a:xfrm flipV="1">
              <a:off x="1539088" y="1721482"/>
              <a:ext cx="1881611" cy="622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화살표 연결선 13">
              <a:extLst>
                <a:ext uri="{FF2B5EF4-FFF2-40B4-BE49-F238E27FC236}">
                  <a16:creationId xmlns:a16="http://schemas.microsoft.com/office/drawing/2014/main" id="{CD8CC05F-0E07-33DD-0AE7-13A736570B14}"/>
                </a:ext>
              </a:extLst>
            </p:cNvPr>
            <p:cNvCxnSpPr>
              <a:cxnSpLocks/>
              <a:stCxn id="4" idx="6"/>
              <a:endCxn id="8" idx="2"/>
            </p:cNvCxnSpPr>
            <p:nvPr/>
          </p:nvCxnSpPr>
          <p:spPr>
            <a:xfrm>
              <a:off x="1539088" y="1727705"/>
              <a:ext cx="1881611" cy="272282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화살표 연결선 16">
              <a:extLst>
                <a:ext uri="{FF2B5EF4-FFF2-40B4-BE49-F238E27FC236}">
                  <a16:creationId xmlns:a16="http://schemas.microsoft.com/office/drawing/2014/main" id="{B4AF9A46-1BEE-6AF1-2A02-5C04902D11A7}"/>
                </a:ext>
              </a:extLst>
            </p:cNvPr>
            <p:cNvCxnSpPr>
              <a:cxnSpLocks/>
              <a:stCxn id="5" idx="6"/>
              <a:endCxn id="7" idx="2"/>
            </p:cNvCxnSpPr>
            <p:nvPr/>
          </p:nvCxnSpPr>
          <p:spPr>
            <a:xfrm flipV="1">
              <a:off x="1539088" y="1721482"/>
              <a:ext cx="1881611" cy="272905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화살표 연결선 19">
              <a:extLst>
                <a:ext uri="{FF2B5EF4-FFF2-40B4-BE49-F238E27FC236}">
                  <a16:creationId xmlns:a16="http://schemas.microsoft.com/office/drawing/2014/main" id="{45A6BF32-3AAE-B3ED-6B44-BACED7516EF6}"/>
                </a:ext>
              </a:extLst>
            </p:cNvPr>
            <p:cNvCxnSpPr>
              <a:cxnSpLocks/>
              <a:stCxn id="5" idx="6"/>
              <a:endCxn id="8" idx="2"/>
            </p:cNvCxnSpPr>
            <p:nvPr/>
          </p:nvCxnSpPr>
          <p:spPr>
            <a:xfrm>
              <a:off x="1539088" y="4450533"/>
              <a:ext cx="1881611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사각형: 둥근 모서리 52">
              <a:extLst>
                <a:ext uri="{FF2B5EF4-FFF2-40B4-BE49-F238E27FC236}">
                  <a16:creationId xmlns:a16="http://schemas.microsoft.com/office/drawing/2014/main" id="{DA61277B-810B-6546-35C9-4410A3B0856A}"/>
                </a:ext>
              </a:extLst>
            </p:cNvPr>
            <p:cNvSpPr/>
            <p:nvPr/>
          </p:nvSpPr>
          <p:spPr>
            <a:xfrm>
              <a:off x="2469201" y="1542299"/>
              <a:ext cx="669957" cy="36458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dirty="0">
                  <a:ln>
                    <a:solidFill>
                      <a:sysClr val="windowText" lastClr="000000"/>
                    </a:solidFill>
                  </a:ln>
                  <a:solidFill>
                    <a:sysClr val="windowText" lastClr="000000"/>
                  </a:solidFill>
                </a:rPr>
                <a:t>w11</a:t>
              </a:r>
              <a:endParaRPr lang="ko-KR" alt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endParaRPr>
            </a:p>
          </p:txBody>
        </p:sp>
        <p:sp>
          <p:nvSpPr>
            <p:cNvPr id="54" name="사각형: 둥근 모서리 53">
              <a:extLst>
                <a:ext uri="{FF2B5EF4-FFF2-40B4-BE49-F238E27FC236}">
                  <a16:creationId xmlns:a16="http://schemas.microsoft.com/office/drawing/2014/main" id="{C887802D-56DD-4EDF-1672-85CCCA726F34}"/>
                </a:ext>
              </a:extLst>
            </p:cNvPr>
            <p:cNvSpPr/>
            <p:nvPr/>
          </p:nvSpPr>
          <p:spPr>
            <a:xfrm>
              <a:off x="2635934" y="2114553"/>
              <a:ext cx="669957" cy="36458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dirty="0">
                  <a:ln>
                    <a:solidFill>
                      <a:sysClr val="windowText" lastClr="000000"/>
                    </a:solidFill>
                  </a:ln>
                  <a:solidFill>
                    <a:sysClr val="windowText" lastClr="000000"/>
                  </a:solidFill>
                </a:rPr>
                <a:t>w21</a:t>
              </a:r>
              <a:endParaRPr lang="ko-KR" alt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endParaRPr>
            </a:p>
          </p:txBody>
        </p:sp>
        <p:sp>
          <p:nvSpPr>
            <p:cNvPr id="55" name="사각형: 둥근 모서리 54">
              <a:extLst>
                <a:ext uri="{FF2B5EF4-FFF2-40B4-BE49-F238E27FC236}">
                  <a16:creationId xmlns:a16="http://schemas.microsoft.com/office/drawing/2014/main" id="{598E2114-8A5B-084E-D011-D8993395D15B}"/>
                </a:ext>
              </a:extLst>
            </p:cNvPr>
            <p:cNvSpPr/>
            <p:nvPr/>
          </p:nvSpPr>
          <p:spPr>
            <a:xfrm>
              <a:off x="2619203" y="3599805"/>
              <a:ext cx="669957" cy="36458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dirty="0">
                  <a:ln>
                    <a:solidFill>
                      <a:sysClr val="windowText" lastClr="000000"/>
                    </a:solidFill>
                  </a:ln>
                  <a:solidFill>
                    <a:sysClr val="windowText" lastClr="000000"/>
                  </a:solidFill>
                </a:rPr>
                <a:t>w12</a:t>
              </a:r>
              <a:endParaRPr lang="ko-KR" alt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endParaRPr>
            </a:p>
          </p:txBody>
        </p:sp>
        <p:sp>
          <p:nvSpPr>
            <p:cNvPr id="56" name="사각형: 둥근 모서리 55">
              <a:extLst>
                <a:ext uri="{FF2B5EF4-FFF2-40B4-BE49-F238E27FC236}">
                  <a16:creationId xmlns:a16="http://schemas.microsoft.com/office/drawing/2014/main" id="{55E6D666-4619-5D2F-89CC-AF8CBCAFDDDE}"/>
                </a:ext>
              </a:extLst>
            </p:cNvPr>
            <p:cNvSpPr/>
            <p:nvPr/>
          </p:nvSpPr>
          <p:spPr>
            <a:xfrm>
              <a:off x="2560619" y="4294172"/>
              <a:ext cx="669957" cy="36458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dirty="0">
                  <a:ln>
                    <a:solidFill>
                      <a:sysClr val="windowText" lastClr="000000"/>
                    </a:solidFill>
                  </a:ln>
                  <a:solidFill>
                    <a:sysClr val="windowText" lastClr="000000"/>
                  </a:solidFill>
                </a:rPr>
                <a:t>w22</a:t>
              </a:r>
              <a:endParaRPr lang="ko-KR" alt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493CBA19-019E-7B98-FDBA-E75413A162CB}"/>
              </a:ext>
            </a:extLst>
          </p:cNvPr>
          <p:cNvGrpSpPr/>
          <p:nvPr/>
        </p:nvGrpSpPr>
        <p:grpSpPr>
          <a:xfrm>
            <a:off x="4280779" y="1721482"/>
            <a:ext cx="1908514" cy="2729051"/>
            <a:chOff x="4280779" y="1721482"/>
            <a:chExt cx="1908514" cy="2729051"/>
          </a:xfrm>
        </p:grpSpPr>
        <p:cxnSp>
          <p:nvCxnSpPr>
            <p:cNvPr id="23" name="직선 화살표 연결선 22">
              <a:extLst>
                <a:ext uri="{FF2B5EF4-FFF2-40B4-BE49-F238E27FC236}">
                  <a16:creationId xmlns:a16="http://schemas.microsoft.com/office/drawing/2014/main" id="{DED17FBC-608E-2F55-73D5-15C1EC01BB42}"/>
                </a:ext>
              </a:extLst>
            </p:cNvPr>
            <p:cNvCxnSpPr>
              <a:cxnSpLocks/>
              <a:stCxn id="7" idx="6"/>
              <a:endCxn id="9" idx="2"/>
            </p:cNvCxnSpPr>
            <p:nvPr/>
          </p:nvCxnSpPr>
          <p:spPr>
            <a:xfrm>
              <a:off x="4280779" y="1721482"/>
              <a:ext cx="1908514" cy="148269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화살표 연결선 25">
              <a:extLst>
                <a:ext uri="{FF2B5EF4-FFF2-40B4-BE49-F238E27FC236}">
                  <a16:creationId xmlns:a16="http://schemas.microsoft.com/office/drawing/2014/main" id="{99965D0A-3EF8-E3A0-1580-AB921D0FA236}"/>
                </a:ext>
              </a:extLst>
            </p:cNvPr>
            <p:cNvCxnSpPr>
              <a:cxnSpLocks/>
              <a:stCxn id="8" idx="6"/>
              <a:endCxn id="9" idx="2"/>
            </p:cNvCxnSpPr>
            <p:nvPr/>
          </p:nvCxnSpPr>
          <p:spPr>
            <a:xfrm flipV="1">
              <a:off x="4280779" y="3204173"/>
              <a:ext cx="1908514" cy="124636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사각형: 둥근 모서리 56">
              <a:extLst>
                <a:ext uri="{FF2B5EF4-FFF2-40B4-BE49-F238E27FC236}">
                  <a16:creationId xmlns:a16="http://schemas.microsoft.com/office/drawing/2014/main" id="{DA800A72-733B-45D8-2AED-F6E44C345894}"/>
                </a:ext>
              </a:extLst>
            </p:cNvPr>
            <p:cNvSpPr/>
            <p:nvPr/>
          </p:nvSpPr>
          <p:spPr>
            <a:xfrm>
              <a:off x="4776951" y="2280532"/>
              <a:ext cx="669957" cy="36458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dirty="0">
                  <a:ln>
                    <a:solidFill>
                      <a:sysClr val="windowText" lastClr="000000"/>
                    </a:solidFill>
                  </a:ln>
                  <a:solidFill>
                    <a:sysClr val="windowText" lastClr="000000"/>
                  </a:solidFill>
                </a:rPr>
                <a:t>w31</a:t>
              </a:r>
              <a:endParaRPr lang="ko-KR" alt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endParaRPr>
            </a:p>
          </p:txBody>
        </p:sp>
        <p:sp>
          <p:nvSpPr>
            <p:cNvPr id="58" name="사각형: 둥근 모서리 57">
              <a:extLst>
                <a:ext uri="{FF2B5EF4-FFF2-40B4-BE49-F238E27FC236}">
                  <a16:creationId xmlns:a16="http://schemas.microsoft.com/office/drawing/2014/main" id="{C56E51C2-72BD-96C9-6472-4DFEDA4F3C0F}"/>
                </a:ext>
              </a:extLst>
            </p:cNvPr>
            <p:cNvSpPr/>
            <p:nvPr/>
          </p:nvSpPr>
          <p:spPr>
            <a:xfrm>
              <a:off x="4776950" y="3655904"/>
              <a:ext cx="669957" cy="36458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dirty="0">
                  <a:ln>
                    <a:solidFill>
                      <a:sysClr val="windowText" lastClr="000000"/>
                    </a:solidFill>
                  </a:ln>
                  <a:solidFill>
                    <a:sysClr val="windowText" lastClr="000000"/>
                  </a:solidFill>
                </a:rPr>
                <a:t>w32</a:t>
              </a:r>
              <a:endParaRPr lang="ko-KR" alt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BA0D849D-840F-E7E4-837A-9B1822404365}"/>
              </a:ext>
            </a:extLst>
          </p:cNvPr>
          <p:cNvSpPr txBox="1"/>
          <p:nvPr/>
        </p:nvSpPr>
        <p:spPr>
          <a:xfrm>
            <a:off x="4350812" y="1329297"/>
            <a:ext cx="39869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/>
              <a:t>z1 = F(x1*w11 + x2*w21 + b1)</a:t>
            </a:r>
            <a:endParaRPr lang="ko-KR" altLang="en-US" sz="2000" b="1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B8ED499-FEC6-DCA9-E788-B1A81CFD2B0D}"/>
              </a:ext>
            </a:extLst>
          </p:cNvPr>
          <p:cNvSpPr txBox="1"/>
          <p:nvPr/>
        </p:nvSpPr>
        <p:spPr>
          <a:xfrm>
            <a:off x="4350811" y="4450533"/>
            <a:ext cx="39869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/>
              <a:t>z2 = F(x1*w12 + x2*w22 + b2)</a:t>
            </a:r>
            <a:endParaRPr lang="ko-KR" altLang="en-US" sz="2000" b="1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D59FB422-6286-7720-1342-072CD5D84636}"/>
              </a:ext>
            </a:extLst>
          </p:cNvPr>
          <p:cNvSpPr txBox="1"/>
          <p:nvPr/>
        </p:nvSpPr>
        <p:spPr>
          <a:xfrm>
            <a:off x="7137771" y="2975767"/>
            <a:ext cx="38234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y-GB" altLang="ko-KR" sz="2000" b="1" dirty="0"/>
              <a:t>ŷ</a:t>
            </a:r>
            <a:r>
              <a:rPr lang="en-US" altLang="ko-KR" sz="2000" b="1" dirty="0"/>
              <a:t> = F(z1*w31 + z2*w32 + b3)</a:t>
            </a:r>
            <a:endParaRPr lang="ko-KR" altLang="en-US" sz="2000" b="1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87C6D780-7A54-3F19-A59B-75941300822B}"/>
              </a:ext>
            </a:extLst>
          </p:cNvPr>
          <p:cNvSpPr txBox="1"/>
          <p:nvPr/>
        </p:nvSpPr>
        <p:spPr>
          <a:xfrm>
            <a:off x="325347" y="5079780"/>
            <a:ext cx="117278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y-GB" altLang="ko-KR" sz="2400" b="1" dirty="0"/>
              <a:t>ŷ</a:t>
            </a:r>
            <a:r>
              <a:rPr lang="en-US" altLang="ko-KR" sz="2400" b="1" dirty="0"/>
              <a:t> = F( F(x1*w11 + x2*w21 + b1)*w31 + F(x1*w12 + x2*w22 + b2)*w32 + b3 )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4098570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  <p:bldP spid="62" grpId="0"/>
      <p:bldP spid="63" grpId="0"/>
      <p:bldP spid="6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4CFC2936-7661-5FAE-BC80-697BA9B10F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861761"/>
              </p:ext>
            </p:extLst>
          </p:nvPr>
        </p:nvGraphicFramePr>
        <p:xfrm>
          <a:off x="737355" y="2131060"/>
          <a:ext cx="2358930" cy="25958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86310">
                  <a:extLst>
                    <a:ext uri="{9D8B030D-6E8A-4147-A177-3AD203B41FA5}">
                      <a16:colId xmlns:a16="http://schemas.microsoft.com/office/drawing/2014/main" val="298910139"/>
                    </a:ext>
                  </a:extLst>
                </a:gridCol>
                <a:gridCol w="786310">
                  <a:extLst>
                    <a:ext uri="{9D8B030D-6E8A-4147-A177-3AD203B41FA5}">
                      <a16:colId xmlns:a16="http://schemas.microsoft.com/office/drawing/2014/main" val="656254521"/>
                    </a:ext>
                  </a:extLst>
                </a:gridCol>
                <a:gridCol w="786310">
                  <a:extLst>
                    <a:ext uri="{9D8B030D-6E8A-4147-A177-3AD203B41FA5}">
                      <a16:colId xmlns:a16="http://schemas.microsoft.com/office/drawing/2014/main" val="38022397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국어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수학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물리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860409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98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99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100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255192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87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98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98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744354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98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21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342484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98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10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792107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67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78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89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084565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56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67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67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3498472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3592E601-DCA0-2027-2FE3-4B8D018780D1}"/>
              </a:ext>
            </a:extLst>
          </p:cNvPr>
          <p:cNvSpPr txBox="1"/>
          <p:nvPr/>
        </p:nvSpPr>
        <p:spPr>
          <a:xfrm>
            <a:off x="1206529" y="1761728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사전 데이터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BBEB1E-9E36-2613-7CC6-852D8ADC4E9F}"/>
              </a:ext>
            </a:extLst>
          </p:cNvPr>
          <p:cNvSpPr txBox="1"/>
          <p:nvPr/>
        </p:nvSpPr>
        <p:spPr>
          <a:xfrm>
            <a:off x="3444403" y="1761728"/>
            <a:ext cx="2425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모델이 예측한 데이터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57251666-7267-7C2A-AC2C-00CEB2D6ED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6362400"/>
              </p:ext>
            </p:extLst>
          </p:nvPr>
        </p:nvGraphicFramePr>
        <p:xfrm>
          <a:off x="4188125" y="2131060"/>
          <a:ext cx="938219" cy="25958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38219">
                  <a:extLst>
                    <a:ext uri="{9D8B030D-6E8A-4147-A177-3AD203B41FA5}">
                      <a16:colId xmlns:a16="http://schemas.microsoft.com/office/drawing/2014/main" val="391743225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물리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44024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78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673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67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93350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89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43597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56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77621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78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89443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89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4149457"/>
                  </a:ext>
                </a:extLst>
              </a:tr>
            </a:tbl>
          </a:graphicData>
        </a:graphic>
      </p:graphicFrame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D2EA8EFA-710A-EF1F-3491-557E7269B7B2}"/>
              </a:ext>
            </a:extLst>
          </p:cNvPr>
          <p:cNvCxnSpPr>
            <a:cxnSpLocks/>
            <a:stCxn id="6" idx="3"/>
            <a:endCxn id="35" idx="1"/>
          </p:cNvCxnSpPr>
          <p:nvPr/>
        </p:nvCxnSpPr>
        <p:spPr>
          <a:xfrm flipV="1">
            <a:off x="5870067" y="1504130"/>
            <a:ext cx="1222752" cy="44226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5692F16-4231-3A12-D9DA-8724987A2ED0}"/>
              </a:ext>
            </a:extLst>
          </p:cNvPr>
          <p:cNvSpPr txBox="1"/>
          <p:nvPr/>
        </p:nvSpPr>
        <p:spPr>
          <a:xfrm>
            <a:off x="7092819" y="2383952"/>
            <a:ext cx="3700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어떻게 하면 잘 예측할 수 있을까</a:t>
            </a:r>
            <a:r>
              <a:rPr lang="en-US" altLang="ko-KR" dirty="0"/>
              <a:t>?</a:t>
            </a:r>
            <a:endParaRPr lang="ko-KR" altLang="en-US" dirty="0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EFAA6637-94C6-0D31-56BB-1489DD2A603E}"/>
              </a:ext>
            </a:extLst>
          </p:cNvPr>
          <p:cNvCxnSpPr>
            <a:cxnSpLocks/>
            <a:stCxn id="13" idx="2"/>
            <a:endCxn id="19" idx="0"/>
          </p:cNvCxnSpPr>
          <p:nvPr/>
        </p:nvCxnSpPr>
        <p:spPr>
          <a:xfrm>
            <a:off x="8942845" y="2753284"/>
            <a:ext cx="0" cy="64897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CD6E698C-1E22-6420-C37D-74D2AEE409C3}"/>
              </a:ext>
            </a:extLst>
          </p:cNvPr>
          <p:cNvSpPr txBox="1"/>
          <p:nvPr/>
        </p:nvSpPr>
        <p:spPr>
          <a:xfrm>
            <a:off x="7677114" y="3402254"/>
            <a:ext cx="2531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잘 </a:t>
            </a:r>
            <a:r>
              <a:rPr lang="ko-KR" altLang="en-US" dirty="0" err="1"/>
              <a:t>예측한다는건</a:t>
            </a:r>
            <a:r>
              <a:rPr lang="ko-KR" altLang="en-US" dirty="0"/>
              <a:t> </a:t>
            </a:r>
            <a:r>
              <a:rPr lang="ko-KR" altLang="en-US" dirty="0" err="1"/>
              <a:t>뭘까</a:t>
            </a:r>
            <a:r>
              <a:rPr lang="en-US" altLang="ko-KR" dirty="0"/>
              <a:t>?</a:t>
            </a:r>
            <a:endParaRPr lang="ko-KR" altLang="en-US" dirty="0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8399ED70-A496-B164-0737-BB70881F2422}"/>
              </a:ext>
            </a:extLst>
          </p:cNvPr>
          <p:cNvCxnSpPr>
            <a:cxnSpLocks/>
            <a:stCxn id="19" idx="2"/>
            <a:endCxn id="26" idx="0"/>
          </p:cNvCxnSpPr>
          <p:nvPr/>
        </p:nvCxnSpPr>
        <p:spPr>
          <a:xfrm>
            <a:off x="8942845" y="3771586"/>
            <a:ext cx="0" cy="55659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0B96A475-A5D1-52C6-0D11-D729EA5CEFFA}"/>
              </a:ext>
            </a:extLst>
          </p:cNvPr>
          <p:cNvSpPr txBox="1"/>
          <p:nvPr/>
        </p:nvSpPr>
        <p:spPr>
          <a:xfrm>
            <a:off x="7422408" y="4328184"/>
            <a:ext cx="3040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수학적으로 다룰 수 있을까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21A1F0E-DB3B-0339-FC7C-531150CDE5B7}"/>
              </a:ext>
            </a:extLst>
          </p:cNvPr>
          <p:cNvSpPr txBox="1"/>
          <p:nvPr/>
        </p:nvSpPr>
        <p:spPr>
          <a:xfrm>
            <a:off x="7092819" y="1319464"/>
            <a:ext cx="3700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어떻게 하면 잘 학습할 수 있을까</a:t>
            </a:r>
            <a:r>
              <a:rPr lang="en-US" altLang="ko-KR" dirty="0"/>
              <a:t>?</a:t>
            </a:r>
            <a:endParaRPr lang="ko-KR" altLang="en-US" dirty="0"/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65AFAFD2-A0AF-222A-3142-D9F1911E222F}"/>
              </a:ext>
            </a:extLst>
          </p:cNvPr>
          <p:cNvCxnSpPr>
            <a:cxnSpLocks/>
            <a:stCxn id="35" idx="2"/>
            <a:endCxn id="13" idx="0"/>
          </p:cNvCxnSpPr>
          <p:nvPr/>
        </p:nvCxnSpPr>
        <p:spPr>
          <a:xfrm>
            <a:off x="8942845" y="1688796"/>
            <a:ext cx="0" cy="69515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7521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9" grpId="0"/>
      <p:bldP spid="26" grpId="0"/>
      <p:bldP spid="3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07877DA3-6A76-015F-DC45-03EB8409EF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6091468"/>
              </p:ext>
            </p:extLst>
          </p:nvPr>
        </p:nvGraphicFramePr>
        <p:xfrm>
          <a:off x="737355" y="2131060"/>
          <a:ext cx="2358930" cy="25958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86310">
                  <a:extLst>
                    <a:ext uri="{9D8B030D-6E8A-4147-A177-3AD203B41FA5}">
                      <a16:colId xmlns:a16="http://schemas.microsoft.com/office/drawing/2014/main" val="298910139"/>
                    </a:ext>
                  </a:extLst>
                </a:gridCol>
                <a:gridCol w="786310">
                  <a:extLst>
                    <a:ext uri="{9D8B030D-6E8A-4147-A177-3AD203B41FA5}">
                      <a16:colId xmlns:a16="http://schemas.microsoft.com/office/drawing/2014/main" val="656254521"/>
                    </a:ext>
                  </a:extLst>
                </a:gridCol>
                <a:gridCol w="786310">
                  <a:extLst>
                    <a:ext uri="{9D8B030D-6E8A-4147-A177-3AD203B41FA5}">
                      <a16:colId xmlns:a16="http://schemas.microsoft.com/office/drawing/2014/main" val="38022397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국어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수학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물리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860409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98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99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100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255192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87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98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98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744354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98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21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342484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98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10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792107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67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78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89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084565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56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67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67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3498472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85A107ED-E7E2-FED1-C9CD-A4D3DF9D0D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6095337"/>
              </p:ext>
            </p:extLst>
          </p:nvPr>
        </p:nvGraphicFramePr>
        <p:xfrm>
          <a:off x="3642694" y="2131060"/>
          <a:ext cx="938219" cy="25958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38219">
                  <a:extLst>
                    <a:ext uri="{9D8B030D-6E8A-4147-A177-3AD203B41FA5}">
                      <a16:colId xmlns:a16="http://schemas.microsoft.com/office/drawing/2014/main" val="391743225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물리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44024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78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673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67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93350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89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43597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56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77621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78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89443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89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4149457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BF0B83E-A7A9-3B91-4C10-A6A061B6DB35}"/>
              </a:ext>
            </a:extLst>
          </p:cNvPr>
          <p:cNvSpPr txBox="1"/>
          <p:nvPr/>
        </p:nvSpPr>
        <p:spPr>
          <a:xfrm>
            <a:off x="1206529" y="1761728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사전 데이터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393158-8C72-A46F-8324-3FAC09B3742B}"/>
              </a:ext>
            </a:extLst>
          </p:cNvPr>
          <p:cNvSpPr txBox="1"/>
          <p:nvPr/>
        </p:nvSpPr>
        <p:spPr>
          <a:xfrm>
            <a:off x="2898971" y="1761728"/>
            <a:ext cx="2425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모델이 예측한 데이터</a:t>
            </a:r>
          </a:p>
        </p:txBody>
      </p:sp>
      <p:sp>
        <p:nvSpPr>
          <p:cNvPr id="8" name="액자 7">
            <a:extLst>
              <a:ext uri="{FF2B5EF4-FFF2-40B4-BE49-F238E27FC236}">
                <a16:creationId xmlns:a16="http://schemas.microsoft.com/office/drawing/2014/main" id="{C53B435A-9B84-BE88-C589-359C71987C99}"/>
              </a:ext>
            </a:extLst>
          </p:cNvPr>
          <p:cNvSpPr/>
          <p:nvPr/>
        </p:nvSpPr>
        <p:spPr>
          <a:xfrm>
            <a:off x="2326740" y="2504601"/>
            <a:ext cx="2254173" cy="369332"/>
          </a:xfrm>
          <a:prstGeom prst="fram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13A75BB3-6482-D3D7-70F2-6756E6EAB393}"/>
              </a:ext>
            </a:extLst>
          </p:cNvPr>
          <p:cNvCxnSpPr>
            <a:cxnSpLocks/>
            <a:stCxn id="8" idx="3"/>
            <a:endCxn id="24" idx="1"/>
          </p:cNvCxnSpPr>
          <p:nvPr/>
        </p:nvCxnSpPr>
        <p:spPr>
          <a:xfrm flipV="1">
            <a:off x="4580913" y="2012830"/>
            <a:ext cx="1589384" cy="67643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619D8C7-F654-DE1A-F84E-C1B9025B86D8}"/>
              </a:ext>
            </a:extLst>
          </p:cNvPr>
          <p:cNvSpPr txBox="1"/>
          <p:nvPr/>
        </p:nvSpPr>
        <p:spPr>
          <a:xfrm>
            <a:off x="6170298" y="2153376"/>
            <a:ext cx="20714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-&gt; </a:t>
            </a:r>
            <a:r>
              <a:rPr lang="ko-KR" altLang="en-US" dirty="0"/>
              <a:t>답을 잘 예측함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0843811-6D00-1979-BB21-D4B19EFF9A5E}"/>
              </a:ext>
            </a:extLst>
          </p:cNvPr>
          <p:cNvSpPr txBox="1"/>
          <p:nvPr/>
        </p:nvSpPr>
        <p:spPr>
          <a:xfrm>
            <a:off x="6170296" y="2538888"/>
            <a:ext cx="4512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-&gt; </a:t>
            </a:r>
            <a:r>
              <a:rPr lang="ko-KR" altLang="en-US" dirty="0"/>
              <a:t>예측 값과 실제 값이 차이가 나지 않음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72962F0-883A-5396-3E21-A04BC45819DA}"/>
              </a:ext>
            </a:extLst>
          </p:cNvPr>
          <p:cNvSpPr txBox="1"/>
          <p:nvPr/>
        </p:nvSpPr>
        <p:spPr>
          <a:xfrm>
            <a:off x="6170296" y="2908220"/>
            <a:ext cx="4404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-&gt; </a:t>
            </a:r>
            <a:r>
              <a:rPr lang="ko-KR" altLang="en-US" dirty="0"/>
              <a:t>예측 값 </a:t>
            </a:r>
            <a:r>
              <a:rPr lang="en-US" altLang="ko-KR" dirty="0"/>
              <a:t>-</a:t>
            </a:r>
            <a:r>
              <a:rPr lang="ko-KR" altLang="en-US" dirty="0"/>
              <a:t> 실제 값이 </a:t>
            </a:r>
            <a:r>
              <a:rPr lang="en-US" altLang="ko-KR" dirty="0"/>
              <a:t>0</a:t>
            </a:r>
            <a:r>
              <a:rPr lang="ko-KR" altLang="en-US" dirty="0"/>
              <a:t>에 가까움</a:t>
            </a:r>
          </a:p>
        </p:txBody>
      </p:sp>
      <p:sp>
        <p:nvSpPr>
          <p:cNvPr id="17" name="액자 16">
            <a:extLst>
              <a:ext uri="{FF2B5EF4-FFF2-40B4-BE49-F238E27FC236}">
                <a16:creationId xmlns:a16="http://schemas.microsoft.com/office/drawing/2014/main" id="{A3834B11-1BB6-C7BB-5392-75DB17484CE2}"/>
              </a:ext>
            </a:extLst>
          </p:cNvPr>
          <p:cNvSpPr/>
          <p:nvPr/>
        </p:nvSpPr>
        <p:spPr>
          <a:xfrm>
            <a:off x="6538324" y="2908220"/>
            <a:ext cx="1908560" cy="369332"/>
          </a:xfrm>
          <a:prstGeom prst="fram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6E52C368-7678-DA21-6960-1488E0756AF2}"/>
              </a:ext>
            </a:extLst>
          </p:cNvPr>
          <p:cNvCxnSpPr>
            <a:cxnSpLocks/>
            <a:stCxn id="17" idx="2"/>
            <a:endCxn id="21" idx="0"/>
          </p:cNvCxnSpPr>
          <p:nvPr/>
        </p:nvCxnSpPr>
        <p:spPr>
          <a:xfrm>
            <a:off x="7492604" y="3277552"/>
            <a:ext cx="0" cy="108005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842F79F-B38A-AA99-EBA1-754D06BFF36E}"/>
              </a:ext>
            </a:extLst>
          </p:cNvPr>
          <p:cNvSpPr txBox="1"/>
          <p:nvPr/>
        </p:nvSpPr>
        <p:spPr>
          <a:xfrm>
            <a:off x="6164356" y="4357608"/>
            <a:ext cx="2656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손실함수 문제로 바꾸기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4D22527-3BEA-5EB2-CBD8-4633B1399E1C}"/>
              </a:ext>
            </a:extLst>
          </p:cNvPr>
          <p:cNvSpPr txBox="1"/>
          <p:nvPr/>
        </p:nvSpPr>
        <p:spPr>
          <a:xfrm>
            <a:off x="6170297" y="1828164"/>
            <a:ext cx="1608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학습이 잘 됨</a:t>
            </a:r>
            <a:r>
              <a:rPr lang="en-US" altLang="ko-KR" dirty="0"/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4066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/>
      <p:bldP spid="12" grpId="0"/>
      <p:bldP spid="13" grpId="0"/>
      <p:bldP spid="17" grpId="0" animBg="1"/>
      <p:bldP spid="21" grpId="0"/>
      <p:bldP spid="2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6EFC48A-FF43-FB16-4DF9-9A3493BB376B}"/>
              </a:ext>
            </a:extLst>
          </p:cNvPr>
          <p:cNvSpPr txBox="1"/>
          <p:nvPr/>
        </p:nvSpPr>
        <p:spPr>
          <a:xfrm>
            <a:off x="352032" y="238281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/>
              <a:t>손실함수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25DD8C-3601-01CE-210C-3F78376D6284}"/>
              </a:ext>
            </a:extLst>
          </p:cNvPr>
          <p:cNvSpPr txBox="1"/>
          <p:nvPr/>
        </p:nvSpPr>
        <p:spPr>
          <a:xfrm>
            <a:off x="352032" y="823056"/>
            <a:ext cx="4911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예측 값과 실제 값의 차이를 함수로 표현한 것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04D3D9DD-A347-5FFD-5E94-7E5BF5B31B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7913045"/>
              </p:ext>
            </p:extLst>
          </p:nvPr>
        </p:nvGraphicFramePr>
        <p:xfrm>
          <a:off x="474804" y="1615012"/>
          <a:ext cx="2358930" cy="25958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86310">
                  <a:extLst>
                    <a:ext uri="{9D8B030D-6E8A-4147-A177-3AD203B41FA5}">
                      <a16:colId xmlns:a16="http://schemas.microsoft.com/office/drawing/2014/main" val="298910139"/>
                    </a:ext>
                  </a:extLst>
                </a:gridCol>
                <a:gridCol w="786310">
                  <a:extLst>
                    <a:ext uri="{9D8B030D-6E8A-4147-A177-3AD203B41FA5}">
                      <a16:colId xmlns:a16="http://schemas.microsoft.com/office/drawing/2014/main" val="656254521"/>
                    </a:ext>
                  </a:extLst>
                </a:gridCol>
                <a:gridCol w="786310">
                  <a:extLst>
                    <a:ext uri="{9D8B030D-6E8A-4147-A177-3AD203B41FA5}">
                      <a16:colId xmlns:a16="http://schemas.microsoft.com/office/drawing/2014/main" val="38022397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국어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수학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정답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860409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98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99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100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255192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87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98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98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744354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98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21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342484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98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10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792107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67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78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89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084565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56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67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67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3498472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39E0AA0C-A572-E7AA-4D45-EED1C94146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9836517"/>
              </p:ext>
            </p:extLst>
          </p:nvPr>
        </p:nvGraphicFramePr>
        <p:xfrm>
          <a:off x="3380143" y="1615012"/>
          <a:ext cx="938219" cy="25958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38219">
                  <a:extLst>
                    <a:ext uri="{9D8B030D-6E8A-4147-A177-3AD203B41FA5}">
                      <a16:colId xmlns:a16="http://schemas.microsoft.com/office/drawing/2014/main" val="391743225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예측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44024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78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673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67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93350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89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43597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56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77621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78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89443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89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4149457"/>
                  </a:ext>
                </a:extLst>
              </a:tr>
            </a:tbl>
          </a:graphicData>
        </a:graphic>
      </p:graphicFrame>
      <p:sp>
        <p:nvSpPr>
          <p:cNvPr id="9" name="액자 8">
            <a:extLst>
              <a:ext uri="{FF2B5EF4-FFF2-40B4-BE49-F238E27FC236}">
                <a16:creationId xmlns:a16="http://schemas.microsoft.com/office/drawing/2014/main" id="{43B15E87-7B08-1713-1366-2516686F6F99}"/>
              </a:ext>
            </a:extLst>
          </p:cNvPr>
          <p:cNvSpPr/>
          <p:nvPr/>
        </p:nvSpPr>
        <p:spPr>
          <a:xfrm>
            <a:off x="2100404" y="1511929"/>
            <a:ext cx="2082297" cy="543208"/>
          </a:xfrm>
          <a:prstGeom prst="fram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172D2AD7-99EA-C7C5-9F5A-07CC16407779}"/>
              </a:ext>
            </a:extLst>
          </p:cNvPr>
          <p:cNvCxnSpPr>
            <a:stCxn id="9" idx="3"/>
          </p:cNvCxnSpPr>
          <p:nvPr/>
        </p:nvCxnSpPr>
        <p:spPr>
          <a:xfrm>
            <a:off x="4182701" y="1783533"/>
            <a:ext cx="1774479" cy="905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38A6B0C-7DD3-162A-A745-2C5CAC5456BB}"/>
              </a:ext>
            </a:extLst>
          </p:cNvPr>
          <p:cNvSpPr txBox="1"/>
          <p:nvPr/>
        </p:nvSpPr>
        <p:spPr>
          <a:xfrm>
            <a:off x="5957180" y="1598867"/>
            <a:ext cx="5436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(</a:t>
            </a:r>
            <a:r>
              <a:rPr lang="ko-KR" altLang="en-US" dirty="0"/>
              <a:t>정답 </a:t>
            </a:r>
            <a:r>
              <a:rPr lang="en-US" altLang="ko-KR" dirty="0"/>
              <a:t>- </a:t>
            </a:r>
            <a:r>
              <a:rPr lang="ko-KR" altLang="en-US" dirty="0"/>
              <a:t>예측</a:t>
            </a:r>
            <a:r>
              <a:rPr lang="en-US" altLang="ko-KR" dirty="0"/>
              <a:t>)^2 </a:t>
            </a:r>
            <a:r>
              <a:rPr lang="ko-KR" altLang="en-US" dirty="0"/>
              <a:t>는 정답과 예측의 차이를 나타낸다</a:t>
            </a:r>
            <a:endParaRPr lang="en-US" altLang="ko-KR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CEF4A60-E9DC-C821-194F-93895D556879}"/>
              </a:ext>
            </a:extLst>
          </p:cNvPr>
          <p:cNvSpPr txBox="1"/>
          <p:nvPr/>
        </p:nvSpPr>
        <p:spPr>
          <a:xfrm>
            <a:off x="5957180" y="2055137"/>
            <a:ext cx="3044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손실함수 </a:t>
            </a:r>
            <a:r>
              <a:rPr lang="en-US" altLang="ko-KR" dirty="0"/>
              <a:t>= (</a:t>
            </a:r>
            <a:r>
              <a:rPr lang="ko-KR" altLang="en-US" dirty="0"/>
              <a:t>정답 </a:t>
            </a:r>
            <a:r>
              <a:rPr lang="en-US" altLang="ko-KR" dirty="0"/>
              <a:t>- </a:t>
            </a:r>
            <a:r>
              <a:rPr lang="ko-KR" altLang="en-US" dirty="0"/>
              <a:t>예측</a:t>
            </a:r>
            <a:r>
              <a:rPr lang="en-US" altLang="ko-KR" dirty="0"/>
              <a:t>)^2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6D1CD0A-39F1-F6C0-5190-DED1C20304E0}"/>
              </a:ext>
            </a:extLst>
          </p:cNvPr>
          <p:cNvSpPr txBox="1"/>
          <p:nvPr/>
        </p:nvSpPr>
        <p:spPr>
          <a:xfrm>
            <a:off x="5069940" y="2808020"/>
            <a:ext cx="1963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학습이 잘 되었다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757F7898-815C-FA4A-A7DF-399C7FEA69A1}"/>
              </a:ext>
            </a:extLst>
          </p:cNvPr>
          <p:cNvCxnSpPr>
            <a:cxnSpLocks/>
            <a:stCxn id="16" idx="3"/>
            <a:endCxn id="20" idx="1"/>
          </p:cNvCxnSpPr>
          <p:nvPr/>
        </p:nvCxnSpPr>
        <p:spPr>
          <a:xfrm>
            <a:off x="7033939" y="2992686"/>
            <a:ext cx="113983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03F3ED07-8F22-BE9E-7973-093EBDE7693C}"/>
              </a:ext>
            </a:extLst>
          </p:cNvPr>
          <p:cNvSpPr txBox="1"/>
          <p:nvPr/>
        </p:nvSpPr>
        <p:spPr>
          <a:xfrm>
            <a:off x="8173769" y="2808020"/>
            <a:ext cx="29690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손실함수의 값이 매우 작다</a:t>
            </a:r>
          </a:p>
        </p:txBody>
      </p:sp>
    </p:spTree>
    <p:extLst>
      <p:ext uri="{BB962C8B-B14F-4D97-AF65-F5344CB8AC3E}">
        <p14:creationId xmlns:p14="http://schemas.microsoft.com/office/powerpoint/2010/main" val="733227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4" grpId="0"/>
      <p:bldP spid="15" grpId="0"/>
      <p:bldP spid="16" grpId="0"/>
      <p:bldP spid="20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F1235C1-DA55-B390-8FA3-EC80E9F33681}"/>
              </a:ext>
            </a:extLst>
          </p:cNvPr>
          <p:cNvSpPr txBox="1"/>
          <p:nvPr/>
        </p:nvSpPr>
        <p:spPr>
          <a:xfrm>
            <a:off x="425513" y="289712"/>
            <a:ext cx="3044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손실함수 </a:t>
            </a:r>
            <a:r>
              <a:rPr lang="en-US" altLang="ko-KR" dirty="0"/>
              <a:t>= (</a:t>
            </a:r>
            <a:r>
              <a:rPr lang="ko-KR" altLang="en-US" dirty="0"/>
              <a:t>정답 </a:t>
            </a:r>
            <a:r>
              <a:rPr lang="en-US" altLang="ko-KR" dirty="0"/>
              <a:t>- </a:t>
            </a:r>
            <a:r>
              <a:rPr lang="ko-KR" altLang="en-US" dirty="0"/>
              <a:t>예측</a:t>
            </a:r>
            <a:r>
              <a:rPr lang="en-US" altLang="ko-KR" dirty="0"/>
              <a:t>)^2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791E3A-F420-59F3-671E-B34D513FA318}"/>
              </a:ext>
            </a:extLst>
          </p:cNvPr>
          <p:cNvSpPr txBox="1"/>
          <p:nvPr/>
        </p:nvSpPr>
        <p:spPr>
          <a:xfrm>
            <a:off x="425512" y="659044"/>
            <a:ext cx="1449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L= (y - </a:t>
            </a:r>
            <a:r>
              <a:rPr lang="cy-GB" altLang="ko-KR" sz="1800" b="1" dirty="0"/>
              <a:t>ŷ</a:t>
            </a:r>
            <a:r>
              <a:rPr lang="en-US" altLang="ko-KR" dirty="0"/>
              <a:t>)^2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85453D-3F36-B80A-5D48-A59CC06AE40D}"/>
              </a:ext>
            </a:extLst>
          </p:cNvPr>
          <p:cNvSpPr txBox="1"/>
          <p:nvPr/>
        </p:nvSpPr>
        <p:spPr>
          <a:xfrm>
            <a:off x="425511" y="1028376"/>
            <a:ext cx="108125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y-GB" altLang="ko-KR" sz="2000" b="1" dirty="0"/>
              <a:t>L </a:t>
            </a:r>
            <a:r>
              <a:rPr lang="en-US" altLang="ko-KR" sz="2000" b="1" dirty="0"/>
              <a:t>= (y - F( F(x1*w11 + x2*w21 + b1)*w31 + F(x1*w12 + x2*w22 + b2)*w32 + b3 ) )^2</a:t>
            </a:r>
            <a:endParaRPr lang="ko-KR" altLang="en-US" sz="20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9DC8F6-A8E6-815A-F740-9B02FD710A57}"/>
              </a:ext>
            </a:extLst>
          </p:cNvPr>
          <p:cNvSpPr txBox="1"/>
          <p:nvPr/>
        </p:nvSpPr>
        <p:spPr>
          <a:xfrm>
            <a:off x="425511" y="1397708"/>
            <a:ext cx="108125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y-GB" altLang="ko-KR" sz="2000" b="1" dirty="0"/>
              <a:t>L </a:t>
            </a:r>
            <a:r>
              <a:rPr lang="en-US" altLang="ko-KR" sz="2000" b="1" dirty="0"/>
              <a:t>= (y - F( F(x1*w11 + x2*w21 + b1)*w31 + F(x1*w12 + x2*w22 + b2)*w32 + b3 ) )^2</a:t>
            </a:r>
            <a:endParaRPr lang="ko-KR" altLang="en-US" sz="20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FF8327B-405D-AB6C-86F8-345CF1EE1137}"/>
              </a:ext>
            </a:extLst>
          </p:cNvPr>
          <p:cNvSpPr txBox="1"/>
          <p:nvPr/>
        </p:nvSpPr>
        <p:spPr>
          <a:xfrm>
            <a:off x="425510" y="1767040"/>
            <a:ext cx="20786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y-GB" altLang="ko-KR" sz="2000" b="1" dirty="0"/>
              <a:t>L </a:t>
            </a:r>
            <a:r>
              <a:rPr lang="en-US" altLang="ko-KR" sz="2000" b="1" dirty="0"/>
              <a:t>= L(y, x, w, b)</a:t>
            </a:r>
            <a:endParaRPr lang="ko-KR" altLang="en-US" sz="2000" b="1" dirty="0"/>
          </a:p>
        </p:txBody>
      </p:sp>
      <p:sp>
        <p:nvSpPr>
          <p:cNvPr id="9" name="액자 8">
            <a:extLst>
              <a:ext uri="{FF2B5EF4-FFF2-40B4-BE49-F238E27FC236}">
                <a16:creationId xmlns:a16="http://schemas.microsoft.com/office/drawing/2014/main" id="{065096B3-0802-19B8-6DEA-D05D39CE3F5E}"/>
              </a:ext>
            </a:extLst>
          </p:cNvPr>
          <p:cNvSpPr/>
          <p:nvPr/>
        </p:nvSpPr>
        <p:spPr>
          <a:xfrm>
            <a:off x="1150230" y="1797818"/>
            <a:ext cx="588035" cy="400110"/>
          </a:xfrm>
          <a:prstGeom prst="fram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2F3FC459-C515-0C67-6EEA-A26D1515AEBC}"/>
              </a:ext>
            </a:extLst>
          </p:cNvPr>
          <p:cNvCxnSpPr>
            <a:cxnSpLocks/>
            <a:stCxn id="9" idx="2"/>
            <a:endCxn id="14" idx="0"/>
          </p:cNvCxnSpPr>
          <p:nvPr/>
        </p:nvCxnSpPr>
        <p:spPr>
          <a:xfrm flipH="1">
            <a:off x="1443665" y="2197928"/>
            <a:ext cx="583" cy="25744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9AE36C68-B600-D0D8-357B-CA6B52BB8319}"/>
              </a:ext>
            </a:extLst>
          </p:cNvPr>
          <p:cNvSpPr txBox="1"/>
          <p:nvPr/>
        </p:nvSpPr>
        <p:spPr>
          <a:xfrm>
            <a:off x="0" y="2455370"/>
            <a:ext cx="2887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데이터로부터 주어진 상수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0796517-3EEE-0C3F-82A9-1B0494B974B3}"/>
              </a:ext>
            </a:extLst>
          </p:cNvPr>
          <p:cNvSpPr txBox="1"/>
          <p:nvPr/>
        </p:nvSpPr>
        <p:spPr>
          <a:xfrm>
            <a:off x="425510" y="3266810"/>
            <a:ext cx="15040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y-GB" altLang="ko-KR" sz="2000" b="1" dirty="0"/>
              <a:t>L </a:t>
            </a:r>
            <a:r>
              <a:rPr lang="en-US" altLang="ko-KR" sz="2000" b="1" dirty="0"/>
              <a:t>= L(w, b)</a:t>
            </a:r>
            <a:endParaRPr lang="ko-KR" altLang="en-US" sz="20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DE15F6C-948F-C2C0-65F0-E0614DCEA6CB}"/>
              </a:ext>
            </a:extLst>
          </p:cNvPr>
          <p:cNvSpPr txBox="1"/>
          <p:nvPr/>
        </p:nvSpPr>
        <p:spPr>
          <a:xfrm>
            <a:off x="2887329" y="2928256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학습의 목표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D088B40-3132-C570-2547-58708BC8595E}"/>
              </a:ext>
            </a:extLst>
          </p:cNvPr>
          <p:cNvSpPr txBox="1"/>
          <p:nvPr/>
        </p:nvSpPr>
        <p:spPr>
          <a:xfrm>
            <a:off x="2887329" y="3282199"/>
            <a:ext cx="4312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-&gt; </a:t>
            </a:r>
            <a:r>
              <a:rPr lang="ko-KR" altLang="en-US" dirty="0"/>
              <a:t>모델의 예측이 정답과 </a:t>
            </a:r>
            <a:r>
              <a:rPr lang="ko-KR" altLang="en-US" dirty="0" err="1"/>
              <a:t>비슷해지는</a:t>
            </a:r>
            <a:r>
              <a:rPr lang="ko-KR" altLang="en-US" dirty="0"/>
              <a:t> 것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9C7F343-1DC6-1E7D-3FFD-9D28FE8587A2}"/>
              </a:ext>
            </a:extLst>
          </p:cNvPr>
          <p:cNvSpPr txBox="1"/>
          <p:nvPr/>
        </p:nvSpPr>
        <p:spPr>
          <a:xfrm>
            <a:off x="2887329" y="3651531"/>
            <a:ext cx="35381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-&gt; </a:t>
            </a:r>
            <a:r>
              <a:rPr lang="ko-KR" altLang="en-US" dirty="0"/>
              <a:t>손실함수의 값이 작아지는 것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770BA3D-F5CB-4C90-C02B-17CE4586BFD1}"/>
              </a:ext>
            </a:extLst>
          </p:cNvPr>
          <p:cNvSpPr txBox="1"/>
          <p:nvPr/>
        </p:nvSpPr>
        <p:spPr>
          <a:xfrm>
            <a:off x="7535597" y="3282199"/>
            <a:ext cx="4404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인공신경망 모델은 </a:t>
            </a:r>
            <a:r>
              <a:rPr lang="en-US" altLang="ko-KR" dirty="0"/>
              <a:t>w, b</a:t>
            </a:r>
            <a:r>
              <a:rPr lang="ko-KR" altLang="en-US" dirty="0"/>
              <a:t>로 이루어져 있다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AC96090-0768-9E1F-15DB-9B8AC4151631}"/>
              </a:ext>
            </a:extLst>
          </p:cNvPr>
          <p:cNvSpPr txBox="1"/>
          <p:nvPr/>
        </p:nvSpPr>
        <p:spPr>
          <a:xfrm>
            <a:off x="2887329" y="4005474"/>
            <a:ext cx="3810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-&gt; </a:t>
            </a:r>
            <a:r>
              <a:rPr lang="cy-GB" altLang="ko-KR" sz="1800" b="1" dirty="0"/>
              <a:t>L </a:t>
            </a:r>
            <a:r>
              <a:rPr lang="en-US" altLang="ko-KR" sz="1800" b="1" dirty="0"/>
              <a:t>= L(w, b)</a:t>
            </a:r>
            <a:r>
              <a:rPr lang="ko-KR" altLang="en-US" dirty="0"/>
              <a:t>의 값이 작아지는 것</a:t>
            </a: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5C55EDC3-F4CF-B226-62D6-3FEFC898E185}"/>
              </a:ext>
            </a:extLst>
          </p:cNvPr>
          <p:cNvCxnSpPr>
            <a:cxnSpLocks/>
            <a:stCxn id="22" idx="2"/>
            <a:endCxn id="28" idx="0"/>
          </p:cNvCxnSpPr>
          <p:nvPr/>
        </p:nvCxnSpPr>
        <p:spPr>
          <a:xfrm>
            <a:off x="4792466" y="4374806"/>
            <a:ext cx="2407262" cy="76110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D646DF7A-8B83-ED19-884C-5D5A0125584C}"/>
              </a:ext>
            </a:extLst>
          </p:cNvPr>
          <p:cNvCxnSpPr>
            <a:cxnSpLocks/>
            <a:stCxn id="21" idx="2"/>
            <a:endCxn id="28" idx="0"/>
          </p:cNvCxnSpPr>
          <p:nvPr/>
        </p:nvCxnSpPr>
        <p:spPr>
          <a:xfrm flipH="1">
            <a:off x="7199728" y="3651531"/>
            <a:ext cx="2537882" cy="148438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8C711126-4E2F-52B7-41D7-6B73297ED8AE}"/>
              </a:ext>
            </a:extLst>
          </p:cNvPr>
          <p:cNvSpPr txBox="1"/>
          <p:nvPr/>
        </p:nvSpPr>
        <p:spPr>
          <a:xfrm>
            <a:off x="4849437" y="5135912"/>
            <a:ext cx="470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학습 목표 </a:t>
            </a:r>
            <a:r>
              <a:rPr lang="en-US" altLang="ko-KR" dirty="0"/>
              <a:t>: </a:t>
            </a:r>
            <a:r>
              <a:rPr lang="ko-KR" altLang="en-US" dirty="0"/>
              <a:t>손실함수 값이 작은 </a:t>
            </a:r>
            <a:r>
              <a:rPr lang="en-US" altLang="ko-KR" dirty="0"/>
              <a:t>w, b</a:t>
            </a:r>
            <a:r>
              <a:rPr lang="ko-KR" altLang="en-US" dirty="0"/>
              <a:t>로 갱신</a:t>
            </a: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7B4B9C00-29D2-0091-6B62-E5CD5C0EE744}"/>
              </a:ext>
            </a:extLst>
          </p:cNvPr>
          <p:cNvCxnSpPr>
            <a:cxnSpLocks/>
            <a:stCxn id="14" idx="2"/>
            <a:endCxn id="17" idx="0"/>
          </p:cNvCxnSpPr>
          <p:nvPr/>
        </p:nvCxnSpPr>
        <p:spPr>
          <a:xfrm flipH="1">
            <a:off x="1177511" y="2824702"/>
            <a:ext cx="266154" cy="44210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670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4" grpId="0"/>
      <p:bldP spid="17" grpId="0"/>
      <p:bldP spid="18" grpId="0"/>
      <p:bldP spid="19" grpId="0"/>
      <p:bldP spid="20" grpId="0"/>
      <p:bldP spid="21" grpId="0"/>
      <p:bldP spid="22" grpId="0"/>
      <p:bldP spid="2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머신 러닝] - 경사 하강법(Gradient descent)">
            <a:extLst>
              <a:ext uri="{FF2B5EF4-FFF2-40B4-BE49-F238E27FC236}">
                <a16:creationId xmlns:a16="http://schemas.microsoft.com/office/drawing/2014/main" id="{2EC88FC2-B85E-E7CF-215A-DE6A0E58E6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232" y="2780861"/>
            <a:ext cx="5905768" cy="3853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F5F72F5-71BC-F775-23D8-19A0E1E4F4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313" y="129735"/>
            <a:ext cx="10515600" cy="1325563"/>
          </a:xfrm>
        </p:spPr>
        <p:txBody>
          <a:bodyPr/>
          <a:lstStyle/>
          <a:p>
            <a:r>
              <a:rPr lang="ko-KR" altLang="en-US" dirty="0" err="1"/>
              <a:t>경사하강법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561DF8-F1D9-DEC8-9A8B-A11F1BFFFE44}"/>
              </a:ext>
            </a:extLst>
          </p:cNvPr>
          <p:cNvSpPr txBox="1"/>
          <p:nvPr/>
        </p:nvSpPr>
        <p:spPr>
          <a:xfrm>
            <a:off x="349313" y="1270632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알려진 사실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3AFF0F2-9E60-5DF9-57AC-567609433824}"/>
              </a:ext>
            </a:extLst>
          </p:cNvPr>
          <p:cNvSpPr txBox="1"/>
          <p:nvPr/>
        </p:nvSpPr>
        <p:spPr>
          <a:xfrm>
            <a:off x="349313" y="1639964"/>
            <a:ext cx="69254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y-GB" altLang="ko-KR" sz="2000" b="1" dirty="0"/>
              <a:t>L </a:t>
            </a:r>
            <a:r>
              <a:rPr lang="en-US" altLang="ko-KR" sz="2000" b="1" dirty="0"/>
              <a:t>= L(w, b) </a:t>
            </a:r>
            <a:r>
              <a:rPr lang="ko-KR" altLang="en-US" sz="2000" b="1" dirty="0"/>
              <a:t>의 값이 최소가 되는 </a:t>
            </a:r>
            <a:r>
              <a:rPr lang="en-US" altLang="ko-KR" sz="2000" b="1" dirty="0"/>
              <a:t>w, b</a:t>
            </a:r>
            <a:r>
              <a:rPr lang="ko-KR" altLang="en-US" sz="2000" b="1" dirty="0"/>
              <a:t>를 한번에 알 수 없다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99CEA2-8A5A-A65C-E16A-C3B811D4A254}"/>
              </a:ext>
            </a:extLst>
          </p:cNvPr>
          <p:cNvSpPr txBox="1"/>
          <p:nvPr/>
        </p:nvSpPr>
        <p:spPr>
          <a:xfrm>
            <a:off x="349313" y="2040074"/>
            <a:ext cx="23262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/>
              <a:t>미분은 변화율이다</a:t>
            </a:r>
            <a:endParaRPr lang="ko-KR" altLang="en-US" sz="20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E992CD-809B-1069-CE75-5BB5E4A2E0FC}"/>
              </a:ext>
            </a:extLst>
          </p:cNvPr>
          <p:cNvSpPr txBox="1"/>
          <p:nvPr/>
        </p:nvSpPr>
        <p:spPr>
          <a:xfrm>
            <a:off x="349313" y="2440184"/>
            <a:ext cx="81740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손실함수를 각 변수에 대해 미분하면 함수 값이 커지는 방향이 나온다</a:t>
            </a:r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F6FDA699-F2CD-D788-7D4D-937F8FCDE0BB}"/>
              </a:ext>
            </a:extLst>
          </p:cNvPr>
          <p:cNvSpPr/>
          <p:nvPr/>
        </p:nvSpPr>
        <p:spPr>
          <a:xfrm>
            <a:off x="4246075" y="5649362"/>
            <a:ext cx="814812" cy="172016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F7548D7-1F6A-8216-8297-9C56EA952056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4246075" y="4418091"/>
            <a:ext cx="0" cy="131727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A32286D-3FE8-443C-0E5B-992E351C1D01}"/>
              </a:ext>
            </a:extLst>
          </p:cNvPr>
          <p:cNvSpPr txBox="1"/>
          <p:nvPr/>
        </p:nvSpPr>
        <p:spPr>
          <a:xfrm>
            <a:off x="4649819" y="528003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미분방향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64981D4-4529-B4E0-60E7-99D32E3FFB5A}"/>
              </a:ext>
            </a:extLst>
          </p:cNvPr>
          <p:cNvSpPr txBox="1"/>
          <p:nvPr/>
        </p:nvSpPr>
        <p:spPr>
          <a:xfrm>
            <a:off x="6096000" y="4558713"/>
            <a:ext cx="50082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rgbClr val="FF0000"/>
                </a:solidFill>
              </a:rPr>
              <a:t>새 </a:t>
            </a:r>
            <a:r>
              <a:rPr lang="en-US" altLang="ko-KR" sz="2000" b="1" dirty="0" err="1">
                <a:solidFill>
                  <a:srgbClr val="FF0000"/>
                </a:solidFill>
              </a:rPr>
              <a:t>w,b</a:t>
            </a:r>
            <a:r>
              <a:rPr lang="en-US" altLang="ko-KR" sz="2000" b="1" dirty="0">
                <a:solidFill>
                  <a:srgbClr val="FF0000"/>
                </a:solidFill>
              </a:rPr>
              <a:t> = </a:t>
            </a:r>
            <a:r>
              <a:rPr lang="ko-KR" altLang="en-US" sz="2000" b="1" dirty="0">
                <a:solidFill>
                  <a:srgbClr val="FF0000"/>
                </a:solidFill>
              </a:rPr>
              <a:t>기존 </a:t>
            </a:r>
            <a:r>
              <a:rPr lang="en-US" altLang="ko-KR" sz="2000" b="1" dirty="0" err="1">
                <a:solidFill>
                  <a:srgbClr val="FF0000"/>
                </a:solidFill>
              </a:rPr>
              <a:t>w,b</a:t>
            </a:r>
            <a:r>
              <a:rPr lang="en-US" altLang="ko-KR" sz="2000" b="1" dirty="0">
                <a:solidFill>
                  <a:srgbClr val="FF0000"/>
                </a:solidFill>
              </a:rPr>
              <a:t> – L</a:t>
            </a:r>
            <a:r>
              <a:rPr lang="ko-KR" altLang="en-US" sz="2000" b="1" dirty="0">
                <a:solidFill>
                  <a:srgbClr val="FF0000"/>
                </a:solidFill>
              </a:rPr>
              <a:t>에 대한 </a:t>
            </a:r>
            <a:r>
              <a:rPr lang="en-US" altLang="ko-KR" sz="2000" b="1" dirty="0" err="1">
                <a:solidFill>
                  <a:srgbClr val="FF0000"/>
                </a:solidFill>
              </a:rPr>
              <a:t>w,b</a:t>
            </a:r>
            <a:r>
              <a:rPr lang="ko-KR" altLang="en-US" sz="2000" b="1" dirty="0">
                <a:solidFill>
                  <a:srgbClr val="FF0000"/>
                </a:solidFill>
              </a:rPr>
              <a:t>의 미분</a:t>
            </a:r>
          </a:p>
        </p:txBody>
      </p:sp>
      <p:sp>
        <p:nvSpPr>
          <p:cNvPr id="14" name="화살표: 굽음 13">
            <a:extLst>
              <a:ext uri="{FF2B5EF4-FFF2-40B4-BE49-F238E27FC236}">
                <a16:creationId xmlns:a16="http://schemas.microsoft.com/office/drawing/2014/main" id="{2A8326BD-8E78-5740-0498-839F1A67FBDF}"/>
              </a:ext>
            </a:extLst>
          </p:cNvPr>
          <p:cNvSpPr/>
          <p:nvPr/>
        </p:nvSpPr>
        <p:spPr>
          <a:xfrm rot="16200000" flipH="1" flipV="1">
            <a:off x="4954045" y="-568567"/>
            <a:ext cx="3844635" cy="6128681"/>
          </a:xfrm>
          <a:prstGeom prst="bentArrow">
            <a:avLst>
              <a:gd name="adj1" fmla="val 8875"/>
              <a:gd name="adj2" fmla="val 13078"/>
              <a:gd name="adj3" fmla="val 21912"/>
              <a:gd name="adj4" fmla="val 4375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8700C96-2859-84CC-DAB0-A8EC8C3A2F2E}"/>
              </a:ext>
            </a:extLst>
          </p:cNvPr>
          <p:cNvSpPr txBox="1"/>
          <p:nvPr/>
        </p:nvSpPr>
        <p:spPr>
          <a:xfrm>
            <a:off x="6096000" y="5071201"/>
            <a:ext cx="4254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모델의 </a:t>
            </a:r>
            <a:r>
              <a:rPr lang="en-US" altLang="ko-KR" dirty="0"/>
              <a:t>w, b</a:t>
            </a:r>
            <a:r>
              <a:rPr lang="ko-KR" altLang="en-US" dirty="0"/>
              <a:t>가 손실함수 값이 작게 변함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7DD43ED-E4B6-DE0B-3060-0B75EF72046B}"/>
              </a:ext>
            </a:extLst>
          </p:cNvPr>
          <p:cNvSpPr txBox="1"/>
          <p:nvPr/>
        </p:nvSpPr>
        <p:spPr>
          <a:xfrm>
            <a:off x="6096000" y="5513856"/>
            <a:ext cx="4204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모델이 사전데이터를 잘 예측하게 바뀜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E651C50-0011-0CFB-F5C8-692DEB9D49AB}"/>
              </a:ext>
            </a:extLst>
          </p:cNvPr>
          <p:cNvSpPr txBox="1"/>
          <p:nvPr/>
        </p:nvSpPr>
        <p:spPr>
          <a:xfrm>
            <a:off x="6096000" y="5915213"/>
            <a:ext cx="2656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모델이 데이터를 학습함</a:t>
            </a:r>
          </a:p>
        </p:txBody>
      </p:sp>
    </p:spTree>
    <p:extLst>
      <p:ext uri="{BB962C8B-B14F-4D97-AF65-F5344CB8AC3E}">
        <p14:creationId xmlns:p14="http://schemas.microsoft.com/office/powerpoint/2010/main" val="3685601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 animBg="1"/>
      <p:bldP spid="12" grpId="0"/>
      <p:bldP spid="13" grpId="0"/>
      <p:bldP spid="14" grpId="0" animBg="1"/>
      <p:bldP spid="15" grpId="0"/>
      <p:bldP spid="16" grpId="0"/>
      <p:bldP spid="1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E76F8B-E602-9B41-8651-D52364CB6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함수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20477ED-9BB4-79AB-39D1-7B40AB7C9A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569" y="1984629"/>
            <a:ext cx="4493895" cy="4022625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4A91826B-CA6F-0DFA-FB05-D52DC24721B7}"/>
              </a:ext>
            </a:extLst>
          </p:cNvPr>
          <p:cNvGrpSpPr/>
          <p:nvPr/>
        </p:nvGrpSpPr>
        <p:grpSpPr>
          <a:xfrm>
            <a:off x="4855464" y="3214450"/>
            <a:ext cx="1847088" cy="863108"/>
            <a:chOff x="4855464" y="3214450"/>
            <a:chExt cx="1847088" cy="863108"/>
          </a:xfrm>
        </p:grpSpPr>
        <p:sp>
          <p:nvSpPr>
            <p:cNvPr id="5" name="화살표: 오른쪽 4">
              <a:extLst>
                <a:ext uri="{FF2B5EF4-FFF2-40B4-BE49-F238E27FC236}">
                  <a16:creationId xmlns:a16="http://schemas.microsoft.com/office/drawing/2014/main" id="{DFEEE012-060D-9BA1-828D-375E5224CB7B}"/>
                </a:ext>
              </a:extLst>
            </p:cNvPr>
            <p:cNvSpPr/>
            <p:nvPr/>
          </p:nvSpPr>
          <p:spPr>
            <a:xfrm>
              <a:off x="5263896" y="3583782"/>
              <a:ext cx="1078992" cy="493776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12BF9F5-C45B-5E64-1F5C-26D5B7A4E807}"/>
                </a:ext>
              </a:extLst>
            </p:cNvPr>
            <p:cNvSpPr txBox="1"/>
            <p:nvPr/>
          </p:nvSpPr>
          <p:spPr>
            <a:xfrm>
              <a:off x="4855464" y="3214450"/>
              <a:ext cx="18470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/>
                <a:t>프로그래밍에서</a:t>
              </a:r>
              <a:endParaRPr lang="ko-KR" altLang="en-US" dirty="0"/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A859A68F-BF86-9A0B-A3C8-EEAFA55FDD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2552" y="1984629"/>
            <a:ext cx="4493895" cy="4022625"/>
          </a:xfrm>
          <a:prstGeom prst="rect">
            <a:avLst/>
          </a:prstGeom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01643862-4BED-8BBF-577D-2C03CCF369C4}"/>
              </a:ext>
            </a:extLst>
          </p:cNvPr>
          <p:cNvSpPr/>
          <p:nvPr/>
        </p:nvSpPr>
        <p:spPr>
          <a:xfrm>
            <a:off x="6867144" y="1557147"/>
            <a:ext cx="1682496" cy="85496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입력</a:t>
            </a:r>
            <a:endParaRPr lang="en-US" altLang="ko-KR" sz="3200"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29259D7A-30FD-7BE5-2A2C-4F12AC529F71}"/>
              </a:ext>
            </a:extLst>
          </p:cNvPr>
          <p:cNvSpPr/>
          <p:nvPr/>
        </p:nvSpPr>
        <p:spPr>
          <a:xfrm>
            <a:off x="8108251" y="3568459"/>
            <a:ext cx="1682496" cy="85496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계산</a:t>
            </a:r>
            <a:endParaRPr lang="en-US" altLang="ko-KR" sz="3200"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6773EEB2-DD61-9F60-9320-8E6CD16D6CFE}"/>
              </a:ext>
            </a:extLst>
          </p:cNvPr>
          <p:cNvSpPr/>
          <p:nvPr/>
        </p:nvSpPr>
        <p:spPr>
          <a:xfrm>
            <a:off x="9367075" y="5600669"/>
            <a:ext cx="1682496" cy="85496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출력</a:t>
            </a:r>
            <a:endParaRPr lang="en-US" altLang="ko-KR" sz="3200"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287AAF7E-0D7B-B51D-E54B-2E97DE4EDBE6}"/>
              </a:ext>
            </a:extLst>
          </p:cNvPr>
          <p:cNvSpPr/>
          <p:nvPr/>
        </p:nvSpPr>
        <p:spPr>
          <a:xfrm>
            <a:off x="9201912" y="1993417"/>
            <a:ext cx="1682496" cy="85496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이름</a:t>
            </a:r>
            <a:endParaRPr lang="en-US" altLang="ko-KR" sz="3200"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3614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BD38D8-3D58-3298-856B-C69901912B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CNN  Convolutional neural network</a:t>
            </a:r>
            <a:endParaRPr lang="ko-KR" altLang="en-US" dirty="0"/>
          </a:p>
        </p:txBody>
      </p:sp>
      <p:pic>
        <p:nvPicPr>
          <p:cNvPr id="2050" name="Picture 2" descr="Convolutional Neural Network — I. Before we jump into the full… | by Mandar  Deshpande | Towards Data Science">
            <a:extLst>
              <a:ext uri="{FF2B5EF4-FFF2-40B4-BE49-F238E27FC236}">
                <a16:creationId xmlns:a16="http://schemas.microsoft.com/office/drawing/2014/main" id="{897BFC1C-D691-44F3-896D-A92A4B330F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092" y="1316736"/>
            <a:ext cx="6851523" cy="5001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64604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5AB329-CF6B-0182-7CF6-BA3D99F31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필터 예시</a:t>
            </a:r>
          </a:p>
        </p:txBody>
      </p:sp>
      <p:pic>
        <p:nvPicPr>
          <p:cNvPr id="10242" name="Picture 2" descr="filter">
            <a:extLst>
              <a:ext uri="{FF2B5EF4-FFF2-40B4-BE49-F238E27FC236}">
                <a16:creationId xmlns:a16="http://schemas.microsoft.com/office/drawing/2014/main" id="{55F0C88A-B207-ED34-DBDF-89A6235135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144268"/>
            <a:ext cx="64008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original_img">
            <a:extLst>
              <a:ext uri="{FF2B5EF4-FFF2-40B4-BE49-F238E27FC236}">
                <a16:creationId xmlns:a16="http://schemas.microsoft.com/office/drawing/2014/main" id="{0831F140-F5DA-3BB9-A6DB-D9C7BCC203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750" y="702280"/>
            <a:ext cx="3829050" cy="3905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>
            <a:extLst>
              <a:ext uri="{FF2B5EF4-FFF2-40B4-BE49-F238E27FC236}">
                <a16:creationId xmlns:a16="http://schemas.microsoft.com/office/drawing/2014/main" id="{B0A153AD-D633-4773-4DD4-3409850E5D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750" y="4625818"/>
            <a:ext cx="3829050" cy="1867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3008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F84029-3E0F-437E-498E-06C5C1EF0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CNN</a:t>
            </a:r>
            <a:endParaRPr lang="ko-KR" altLang="en-US" dirty="0"/>
          </a:p>
        </p:txBody>
      </p:sp>
      <p:pic>
        <p:nvPicPr>
          <p:cNvPr id="9218" name="Picture 2" descr="Convolutional neural network란? | 꼭 알아야 할 3가지 사항 - MATLAB &amp; Simulink">
            <a:extLst>
              <a:ext uri="{FF2B5EF4-FFF2-40B4-BE49-F238E27FC236}">
                <a16:creationId xmlns:a16="http://schemas.microsoft.com/office/drawing/2014/main" id="{0A919D73-FC42-3DCD-887D-F166A8D0E4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432" y="1791462"/>
            <a:ext cx="11459135" cy="3896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37478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E8A1E1-A077-8DA6-0DF7-5710DC37EB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580" y="158977"/>
            <a:ext cx="10515600" cy="1325563"/>
          </a:xfrm>
        </p:spPr>
        <p:txBody>
          <a:bodyPr/>
          <a:lstStyle/>
          <a:p>
            <a:r>
              <a:rPr lang="ko-KR" altLang="en-US" dirty="0"/>
              <a:t>데이터의 중요성</a:t>
            </a:r>
          </a:p>
        </p:txBody>
      </p:sp>
      <p:pic>
        <p:nvPicPr>
          <p:cNvPr id="4" name="Picture 2" descr="새로운 AI 개발 사상「데이터 중심의 AI」입문">
            <a:extLst>
              <a:ext uri="{FF2B5EF4-FFF2-40B4-BE49-F238E27FC236}">
                <a16:creationId xmlns:a16="http://schemas.microsoft.com/office/drawing/2014/main" id="{0C0207AC-59B2-8575-1840-ECDAC0DED5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407" y="1294418"/>
            <a:ext cx="9469945" cy="5080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89084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F0599A-13CA-F673-CB88-6BC8A1C42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863" y="156895"/>
            <a:ext cx="10515600" cy="1325563"/>
          </a:xfrm>
        </p:spPr>
        <p:txBody>
          <a:bodyPr/>
          <a:lstStyle/>
          <a:p>
            <a:r>
              <a:rPr lang="ko-KR" altLang="en-US" dirty="0"/>
              <a:t>데이터의 중요성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2525823-07EB-9A3B-41DE-1BBBFD3913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5606" y="1554886"/>
            <a:ext cx="8875557" cy="4227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508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A8F28D-B8A4-CCF7-35FB-29D0A98B65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인공지능을 사용한 문제 해결 순서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BE9DD6D7-0CF6-C7D6-652B-50371E75E6D5}"/>
              </a:ext>
            </a:extLst>
          </p:cNvPr>
          <p:cNvSpPr/>
          <p:nvPr/>
        </p:nvSpPr>
        <p:spPr>
          <a:xfrm>
            <a:off x="1796012" y="2102488"/>
            <a:ext cx="1780342" cy="132556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문제 파악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1854E96C-5F2E-6EBE-E233-94868B7713E7}"/>
              </a:ext>
            </a:extLst>
          </p:cNvPr>
          <p:cNvSpPr/>
          <p:nvPr/>
        </p:nvSpPr>
        <p:spPr>
          <a:xfrm>
            <a:off x="5037785" y="2102488"/>
            <a:ext cx="2086057" cy="132556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데이터</a:t>
            </a:r>
            <a:endParaRPr lang="en-US" altLang="ko-KR"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수집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3845ECD8-02E4-4EE3-882B-D2F873411CD6}"/>
              </a:ext>
            </a:extLst>
          </p:cNvPr>
          <p:cNvSpPr/>
          <p:nvPr/>
        </p:nvSpPr>
        <p:spPr>
          <a:xfrm>
            <a:off x="8571776" y="2102488"/>
            <a:ext cx="2247904" cy="132556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데이터</a:t>
            </a:r>
            <a:endParaRPr lang="en-US" altLang="ko-KR"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 err="1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전처리</a:t>
            </a:r>
            <a:endParaRPr lang="ko-KR" altLang="en-US"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6C233B30-1601-52B1-4B65-FC85776BEC20}"/>
              </a:ext>
            </a:extLst>
          </p:cNvPr>
          <p:cNvSpPr/>
          <p:nvPr/>
        </p:nvSpPr>
        <p:spPr>
          <a:xfrm>
            <a:off x="1796012" y="3691076"/>
            <a:ext cx="1780342" cy="132556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모델</a:t>
            </a:r>
            <a:endParaRPr lang="en-US" altLang="ko-KR"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학습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C0EB5DEC-ECC6-5BD7-FBC6-E68E392C4102}"/>
              </a:ext>
            </a:extLst>
          </p:cNvPr>
          <p:cNvSpPr/>
          <p:nvPr/>
        </p:nvSpPr>
        <p:spPr>
          <a:xfrm>
            <a:off x="5043571" y="3713799"/>
            <a:ext cx="2080271" cy="132556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모델</a:t>
            </a:r>
            <a:endParaRPr lang="en-US" altLang="ko-KR"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평가</a:t>
            </a:r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FBC42AAE-37B0-107D-68A1-C79AA1F973C2}"/>
              </a:ext>
            </a:extLst>
          </p:cNvPr>
          <p:cNvSpPr/>
          <p:nvPr/>
        </p:nvSpPr>
        <p:spPr>
          <a:xfrm>
            <a:off x="3747346" y="2410758"/>
            <a:ext cx="1132944" cy="709022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C2C95C40-D388-9BE4-6F66-79563F90D29F}"/>
              </a:ext>
            </a:extLst>
          </p:cNvPr>
          <p:cNvSpPr/>
          <p:nvPr/>
        </p:nvSpPr>
        <p:spPr>
          <a:xfrm>
            <a:off x="7281337" y="2410758"/>
            <a:ext cx="1132944" cy="709022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67D97F0C-9179-C445-4365-1F52D1C044A2}"/>
              </a:ext>
            </a:extLst>
          </p:cNvPr>
          <p:cNvSpPr/>
          <p:nvPr/>
        </p:nvSpPr>
        <p:spPr>
          <a:xfrm>
            <a:off x="380369" y="4016513"/>
            <a:ext cx="1132944" cy="709022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5284E39B-006F-6137-E834-E4AF0054C71D}"/>
              </a:ext>
            </a:extLst>
          </p:cNvPr>
          <p:cNvSpPr/>
          <p:nvPr/>
        </p:nvSpPr>
        <p:spPr>
          <a:xfrm>
            <a:off x="3747346" y="4016513"/>
            <a:ext cx="1132944" cy="709022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FE88C1C7-D772-291E-220D-DBBEB5FBA972}"/>
              </a:ext>
            </a:extLst>
          </p:cNvPr>
          <p:cNvSpPr/>
          <p:nvPr/>
        </p:nvSpPr>
        <p:spPr>
          <a:xfrm>
            <a:off x="7281337" y="3999346"/>
            <a:ext cx="1132944" cy="709022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F0CE2DE3-CF88-1415-BE6F-8FD7FDA41277}"/>
              </a:ext>
            </a:extLst>
          </p:cNvPr>
          <p:cNvSpPr/>
          <p:nvPr/>
        </p:nvSpPr>
        <p:spPr>
          <a:xfrm>
            <a:off x="8571776" y="3736818"/>
            <a:ext cx="2247904" cy="132556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모델</a:t>
            </a:r>
            <a:endParaRPr lang="en-US" altLang="ko-KR"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사용</a:t>
            </a:r>
          </a:p>
        </p:txBody>
      </p:sp>
      <p:sp>
        <p:nvSpPr>
          <p:cNvPr id="15" name="화살표: 위로 구부러짐 14">
            <a:extLst>
              <a:ext uri="{FF2B5EF4-FFF2-40B4-BE49-F238E27FC236}">
                <a16:creationId xmlns:a16="http://schemas.microsoft.com/office/drawing/2014/main" id="{20B1DDAD-8390-2A9C-FE83-7CE0219CC6E3}"/>
              </a:ext>
            </a:extLst>
          </p:cNvPr>
          <p:cNvSpPr/>
          <p:nvPr/>
        </p:nvSpPr>
        <p:spPr>
          <a:xfrm flipH="1">
            <a:off x="2489890" y="5129035"/>
            <a:ext cx="3784708" cy="986465"/>
          </a:xfrm>
          <a:prstGeom prst="curvedUp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7834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BC7126-1315-4870-E804-516CAE03C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문제 파악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D5F2DF7-16A7-3BB0-21EB-7B0B521FCFFF}"/>
              </a:ext>
            </a:extLst>
          </p:cNvPr>
          <p:cNvSpPr txBox="1"/>
          <p:nvPr/>
        </p:nvSpPr>
        <p:spPr>
          <a:xfrm>
            <a:off x="838200" y="1783080"/>
            <a:ext cx="58721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카메라로 내 손을 읽어 가위 바위 보 구별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F11BAFA8-6ED3-D909-FA14-3AAE08F9D1DF}"/>
              </a:ext>
            </a:extLst>
          </p:cNvPr>
          <p:cNvGrpSpPr/>
          <p:nvPr/>
        </p:nvGrpSpPr>
        <p:grpSpPr>
          <a:xfrm>
            <a:off x="923544" y="2337137"/>
            <a:ext cx="5795615" cy="461665"/>
            <a:chOff x="923544" y="2337137"/>
            <a:chExt cx="5795615" cy="461665"/>
          </a:xfrm>
        </p:grpSpPr>
        <p:sp>
          <p:nvSpPr>
            <p:cNvPr id="24" name="화살표: 오른쪽 23">
              <a:extLst>
                <a:ext uri="{FF2B5EF4-FFF2-40B4-BE49-F238E27FC236}">
                  <a16:creationId xmlns:a16="http://schemas.microsoft.com/office/drawing/2014/main" id="{CBE13ACE-BED2-B984-C070-DAEFE4D30529}"/>
                </a:ext>
              </a:extLst>
            </p:cNvPr>
            <p:cNvSpPr/>
            <p:nvPr/>
          </p:nvSpPr>
          <p:spPr>
            <a:xfrm>
              <a:off x="923544" y="2380518"/>
              <a:ext cx="795528" cy="374904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7173C99-1385-8A98-2C49-6354F79E1FD8}"/>
                </a:ext>
              </a:extLst>
            </p:cNvPr>
            <p:cNvSpPr txBox="1"/>
            <p:nvPr/>
          </p:nvSpPr>
          <p:spPr>
            <a:xfrm>
              <a:off x="1719072" y="2337137"/>
              <a:ext cx="500008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/>
                <a:t>이미지</a:t>
              </a:r>
              <a:r>
                <a:rPr lang="en-US" altLang="ko-KR" sz="2400" dirty="0"/>
                <a:t>(</a:t>
              </a:r>
              <a:r>
                <a:rPr lang="ko-KR" altLang="en-US" sz="2400" dirty="0"/>
                <a:t>손</a:t>
              </a:r>
              <a:r>
                <a:rPr lang="en-US" altLang="ko-KR" sz="2400" dirty="0"/>
                <a:t>)</a:t>
              </a:r>
              <a:r>
                <a:rPr lang="ko-KR" altLang="en-US" sz="2400" dirty="0"/>
                <a:t> 분류</a:t>
              </a:r>
              <a:r>
                <a:rPr lang="en-US" altLang="ko-KR" sz="2400" dirty="0"/>
                <a:t>(</a:t>
              </a:r>
              <a:r>
                <a:rPr lang="ko-KR" altLang="en-US" sz="2400" dirty="0"/>
                <a:t>가위 바위 보</a:t>
              </a:r>
              <a:r>
                <a:rPr lang="en-US" altLang="ko-KR" sz="2400" dirty="0"/>
                <a:t>)</a:t>
              </a:r>
              <a:r>
                <a:rPr lang="ko-KR" altLang="en-US" sz="2400" dirty="0"/>
                <a:t> 문제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3141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49FB34-A32E-660C-A8D7-82CBF7E34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수집</a:t>
            </a:r>
            <a:r>
              <a:rPr lang="en-US" altLang="ko-KR" dirty="0"/>
              <a:t>, </a:t>
            </a:r>
            <a:r>
              <a:rPr lang="ko-KR" altLang="en-US" dirty="0" err="1"/>
              <a:t>전처리</a:t>
            </a:r>
            <a:r>
              <a:rPr lang="en-US" altLang="ko-KR" dirty="0"/>
              <a:t>, </a:t>
            </a:r>
            <a:r>
              <a:rPr lang="ko-KR" altLang="en-US" dirty="0"/>
              <a:t>모델 학습</a:t>
            </a:r>
            <a:r>
              <a:rPr lang="en-US" altLang="ko-KR" dirty="0"/>
              <a:t>, </a:t>
            </a:r>
            <a:r>
              <a:rPr lang="ko-KR" altLang="en-US" dirty="0"/>
              <a:t>평가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D88A5FF-3CA1-A8A4-6DDA-3F569D29D5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373" t="33520" r="18267" b="33680"/>
          <a:stretch/>
        </p:blipFill>
        <p:spPr>
          <a:xfrm>
            <a:off x="799208" y="2193193"/>
            <a:ext cx="4774432" cy="2471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150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85EBBC-A34D-371F-DF44-8CC067905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모델 사용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B8A0A05E-9DEB-3902-A3C7-3F727B9726E4}"/>
              </a:ext>
            </a:extLst>
          </p:cNvPr>
          <p:cNvGrpSpPr/>
          <p:nvPr/>
        </p:nvGrpSpPr>
        <p:grpSpPr>
          <a:xfrm>
            <a:off x="277982" y="2224358"/>
            <a:ext cx="1444562" cy="2614484"/>
            <a:chOff x="187176" y="2049922"/>
            <a:chExt cx="1444562" cy="2614484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40CF4EAC-B61A-6CA6-C4EA-18C90B1D7C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7176" y="2049922"/>
              <a:ext cx="1444562" cy="1779748"/>
            </a:xfrm>
            <a:prstGeom prst="rect">
              <a:avLst/>
            </a:prstGeom>
          </p:spPr>
        </p:pic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06DAE53E-812B-5F88-5262-FA8EA3373952}"/>
                </a:ext>
              </a:extLst>
            </p:cNvPr>
            <p:cNvSpPr/>
            <p:nvPr/>
          </p:nvSpPr>
          <p:spPr>
            <a:xfrm>
              <a:off x="401965" y="3987750"/>
              <a:ext cx="1014984" cy="67665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>
                  <a:ln>
                    <a:solidFill>
                      <a:sysClr val="windowText" lastClr="000000"/>
                    </a:solidFill>
                  </a:ln>
                  <a:solidFill>
                    <a:sysClr val="windowText" lastClr="000000"/>
                  </a:solidFill>
                </a:rPr>
                <a:t>웹캠</a:t>
              </a:r>
              <a:endParaRPr lang="ko-KR" alt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6D67BBBE-BDA9-1CBB-0A92-4884FD71CD53}"/>
              </a:ext>
            </a:extLst>
          </p:cNvPr>
          <p:cNvGrpSpPr/>
          <p:nvPr/>
        </p:nvGrpSpPr>
        <p:grpSpPr>
          <a:xfrm>
            <a:off x="2057935" y="1690688"/>
            <a:ext cx="2531743" cy="3757484"/>
            <a:chOff x="1994561" y="1690688"/>
            <a:chExt cx="2531743" cy="3757484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7A2B8392-0C53-E3FF-BB70-3D0C0F1221BD}"/>
                </a:ext>
              </a:extLst>
            </p:cNvPr>
            <p:cNvGrpSpPr/>
            <p:nvPr/>
          </p:nvGrpSpPr>
          <p:grpSpPr>
            <a:xfrm>
              <a:off x="2649468" y="1690688"/>
              <a:ext cx="1876836" cy="3757484"/>
              <a:chOff x="3481572" y="1419686"/>
              <a:chExt cx="1876836" cy="3757484"/>
            </a:xfrm>
          </p:grpSpPr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48EA5B4A-261B-A656-1F9B-14BE7AF18A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481572" y="1419686"/>
                <a:ext cx="1876836" cy="2906392"/>
              </a:xfrm>
              <a:prstGeom prst="rect">
                <a:avLst/>
              </a:prstGeom>
            </p:spPr>
          </p:pic>
          <p:sp>
            <p:nvSpPr>
              <p:cNvPr id="13" name="사각형: 둥근 모서리 12">
                <a:extLst>
                  <a:ext uri="{FF2B5EF4-FFF2-40B4-BE49-F238E27FC236}">
                    <a16:creationId xmlns:a16="http://schemas.microsoft.com/office/drawing/2014/main" id="{7134232E-FCE7-BC62-CF2C-61BC52B8BB8B}"/>
                  </a:ext>
                </a:extLst>
              </p:cNvPr>
              <p:cNvSpPr/>
              <p:nvPr/>
            </p:nvSpPr>
            <p:spPr>
              <a:xfrm>
                <a:off x="3912498" y="4500514"/>
                <a:ext cx="1014984" cy="676656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 err="1">
                    <a:ln>
                      <a:solidFill>
                        <a:sysClr val="windowText" lastClr="000000"/>
                      </a:solidFill>
                    </a:ln>
                    <a:solidFill>
                      <a:sysClr val="windowText" lastClr="000000"/>
                    </a:solidFill>
                  </a:rPr>
                  <a:t>전처리</a:t>
                </a:r>
                <a:endParaRPr lang="ko-KR" altLang="en-US" dirty="0">
                  <a:ln>
                    <a:solidFill>
                      <a:sysClr val="windowText" lastClr="000000"/>
                    </a:solidFill>
                  </a:ln>
                  <a:solidFill>
                    <a:sysClr val="windowText" lastClr="000000"/>
                  </a:solidFill>
                </a:endParaRPr>
              </a:p>
            </p:txBody>
          </p:sp>
        </p:grpSp>
        <p:sp>
          <p:nvSpPr>
            <p:cNvPr id="22" name="화살표: 오른쪽 21">
              <a:extLst>
                <a:ext uri="{FF2B5EF4-FFF2-40B4-BE49-F238E27FC236}">
                  <a16:creationId xmlns:a16="http://schemas.microsoft.com/office/drawing/2014/main" id="{207CD69E-0980-9D4F-E0F0-7AEB37A954E8}"/>
                </a:ext>
              </a:extLst>
            </p:cNvPr>
            <p:cNvSpPr/>
            <p:nvPr/>
          </p:nvSpPr>
          <p:spPr>
            <a:xfrm>
              <a:off x="1994561" y="3255264"/>
              <a:ext cx="383780" cy="347472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7859AC61-D79D-7256-42FE-EE1F5B5A333E}"/>
              </a:ext>
            </a:extLst>
          </p:cNvPr>
          <p:cNvGrpSpPr/>
          <p:nvPr/>
        </p:nvGrpSpPr>
        <p:grpSpPr>
          <a:xfrm>
            <a:off x="4851100" y="2094299"/>
            <a:ext cx="5010460" cy="2669401"/>
            <a:chOff x="4787726" y="2094299"/>
            <a:chExt cx="5010460" cy="2669401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0EF815D6-C616-B329-A316-F0050369F8D7}"/>
                </a:ext>
              </a:extLst>
            </p:cNvPr>
            <p:cNvGrpSpPr/>
            <p:nvPr/>
          </p:nvGrpSpPr>
          <p:grpSpPr>
            <a:xfrm>
              <a:off x="5068802" y="2094299"/>
              <a:ext cx="4729384" cy="2669401"/>
              <a:chOff x="5580866" y="2102115"/>
              <a:chExt cx="4729384" cy="2669401"/>
            </a:xfrm>
          </p:grpSpPr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id="{5D277A78-AF99-9810-C6C5-49A0642497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580866" y="2102115"/>
                <a:ext cx="4562866" cy="2669401"/>
              </a:xfrm>
              <a:prstGeom prst="rect">
                <a:avLst/>
              </a:prstGeom>
            </p:spPr>
          </p:pic>
          <p:sp>
            <p:nvSpPr>
              <p:cNvPr id="18" name="사각형: 둥근 모서리 17">
                <a:extLst>
                  <a:ext uri="{FF2B5EF4-FFF2-40B4-BE49-F238E27FC236}">
                    <a16:creationId xmlns:a16="http://schemas.microsoft.com/office/drawing/2014/main" id="{68F9A879-C9C9-F1C8-582A-493B6574A15A}"/>
                  </a:ext>
                </a:extLst>
              </p:cNvPr>
              <p:cNvSpPr/>
              <p:nvPr/>
            </p:nvSpPr>
            <p:spPr>
              <a:xfrm>
                <a:off x="9295266" y="3143884"/>
                <a:ext cx="1014984" cy="676656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ln>
                      <a:solidFill>
                        <a:sysClr val="windowText" lastClr="000000"/>
                      </a:solidFill>
                    </a:ln>
                    <a:solidFill>
                      <a:sysClr val="windowText" lastClr="000000"/>
                    </a:solidFill>
                  </a:rPr>
                  <a:t>결과</a:t>
                </a:r>
              </a:p>
            </p:txBody>
          </p:sp>
        </p:grpSp>
        <p:sp>
          <p:nvSpPr>
            <p:cNvPr id="23" name="화살표: 오른쪽 22">
              <a:extLst>
                <a:ext uri="{FF2B5EF4-FFF2-40B4-BE49-F238E27FC236}">
                  <a16:creationId xmlns:a16="http://schemas.microsoft.com/office/drawing/2014/main" id="{B3D2439F-DC9D-7435-7A9A-1BE8060B28BC}"/>
                </a:ext>
              </a:extLst>
            </p:cNvPr>
            <p:cNvSpPr/>
            <p:nvPr/>
          </p:nvSpPr>
          <p:spPr>
            <a:xfrm>
              <a:off x="4787726" y="3255264"/>
              <a:ext cx="383780" cy="347472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27FD7B3D-820A-1829-CAE3-D84A14E0BC83}"/>
              </a:ext>
            </a:extLst>
          </p:cNvPr>
          <p:cNvGrpSpPr/>
          <p:nvPr/>
        </p:nvGrpSpPr>
        <p:grpSpPr>
          <a:xfrm>
            <a:off x="9924787" y="3419856"/>
            <a:ext cx="1962150" cy="2881515"/>
            <a:chOff x="9861413" y="3419856"/>
            <a:chExt cx="1962150" cy="2881515"/>
          </a:xfrm>
        </p:grpSpPr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E8C5AA99-F3F7-4EF2-82B7-B6D436E5EF83}"/>
                </a:ext>
              </a:extLst>
            </p:cNvPr>
            <p:cNvGrpSpPr/>
            <p:nvPr/>
          </p:nvGrpSpPr>
          <p:grpSpPr>
            <a:xfrm>
              <a:off x="9861413" y="4608557"/>
              <a:ext cx="1962150" cy="1692814"/>
              <a:chOff x="10098405" y="1978374"/>
              <a:chExt cx="1962150" cy="1692814"/>
            </a:xfrm>
          </p:grpSpPr>
          <p:sp>
            <p:nvSpPr>
              <p:cNvPr id="20" name="사각형: 둥근 모서리 19">
                <a:extLst>
                  <a:ext uri="{FF2B5EF4-FFF2-40B4-BE49-F238E27FC236}">
                    <a16:creationId xmlns:a16="http://schemas.microsoft.com/office/drawing/2014/main" id="{327E753F-6D5B-F6C5-64A5-0A0C0EFE484C}"/>
                  </a:ext>
                </a:extLst>
              </p:cNvPr>
              <p:cNvSpPr/>
              <p:nvPr/>
            </p:nvSpPr>
            <p:spPr>
              <a:xfrm>
                <a:off x="10466064" y="2994532"/>
                <a:ext cx="1226832" cy="676656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>
                    <a:ln>
                      <a:solidFill>
                        <a:sysClr val="windowText" lastClr="000000"/>
                      </a:solidFill>
                    </a:ln>
                    <a:solidFill>
                      <a:sysClr val="windowText" lastClr="000000"/>
                    </a:solidFill>
                  </a:rPr>
                  <a:t>아두이노</a:t>
                </a:r>
                <a:endParaRPr lang="ko-KR" altLang="en-US" dirty="0">
                  <a:ln>
                    <a:solidFill>
                      <a:sysClr val="windowText" lastClr="000000"/>
                    </a:solidFill>
                  </a:ln>
                  <a:solidFill>
                    <a:sysClr val="windowText" lastClr="000000"/>
                  </a:solidFill>
                </a:endParaRPr>
              </a:p>
            </p:txBody>
          </p:sp>
          <p:pic>
            <p:nvPicPr>
              <p:cNvPr id="21" name="그림 20">
                <a:extLst>
                  <a:ext uri="{FF2B5EF4-FFF2-40B4-BE49-F238E27FC236}">
                    <a16:creationId xmlns:a16="http://schemas.microsoft.com/office/drawing/2014/main" id="{9BD5D61E-8EE9-2396-5072-BB257CA530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098405" y="1978374"/>
                <a:ext cx="1962150" cy="1066800"/>
              </a:xfrm>
              <a:prstGeom prst="rect">
                <a:avLst/>
              </a:prstGeom>
            </p:spPr>
          </p:pic>
        </p:grpSp>
        <p:sp>
          <p:nvSpPr>
            <p:cNvPr id="25" name="화살표: 굽음 24">
              <a:extLst>
                <a:ext uri="{FF2B5EF4-FFF2-40B4-BE49-F238E27FC236}">
                  <a16:creationId xmlns:a16="http://schemas.microsoft.com/office/drawing/2014/main" id="{9DF73467-A90D-8F42-1DFD-967098ABCFAA}"/>
                </a:ext>
              </a:extLst>
            </p:cNvPr>
            <p:cNvSpPr/>
            <p:nvPr/>
          </p:nvSpPr>
          <p:spPr>
            <a:xfrm rot="5400000">
              <a:off x="10003536" y="3511295"/>
              <a:ext cx="1014984" cy="832105"/>
            </a:xfrm>
            <a:prstGeom prst="bentArrow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09242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574300-AF27-E36A-2C3A-FAE672127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배열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3B21CDE-EEDE-AC4C-DBE9-275244BE53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086" y="1259204"/>
            <a:ext cx="3812858" cy="5402835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C0EFE3D0-CE01-1A8F-8604-7D6B43C32372}"/>
              </a:ext>
            </a:extLst>
          </p:cNvPr>
          <p:cNvGrpSpPr/>
          <p:nvPr/>
        </p:nvGrpSpPr>
        <p:grpSpPr>
          <a:xfrm rot="19404218">
            <a:off x="4322064" y="3026627"/>
            <a:ext cx="1847088" cy="863108"/>
            <a:chOff x="4855464" y="3214450"/>
            <a:chExt cx="1847088" cy="863108"/>
          </a:xfrm>
        </p:grpSpPr>
        <p:sp>
          <p:nvSpPr>
            <p:cNvPr id="6" name="화살표: 오른쪽 5">
              <a:extLst>
                <a:ext uri="{FF2B5EF4-FFF2-40B4-BE49-F238E27FC236}">
                  <a16:creationId xmlns:a16="http://schemas.microsoft.com/office/drawing/2014/main" id="{7A95774C-7D64-0306-25FB-0EB9D5786295}"/>
                </a:ext>
              </a:extLst>
            </p:cNvPr>
            <p:cNvSpPr/>
            <p:nvPr/>
          </p:nvSpPr>
          <p:spPr>
            <a:xfrm>
              <a:off x="5263896" y="3583782"/>
              <a:ext cx="1078992" cy="493776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7170BFD-8D06-559F-7CAE-D0BF4B4D3262}"/>
                </a:ext>
              </a:extLst>
            </p:cNvPr>
            <p:cNvSpPr txBox="1"/>
            <p:nvPr/>
          </p:nvSpPr>
          <p:spPr>
            <a:xfrm>
              <a:off x="4855464" y="3214450"/>
              <a:ext cx="18470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프로그래밍에서</a:t>
              </a:r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3602E3A5-F04B-2FC6-E628-02F2D0DDB8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0689" y="617344"/>
            <a:ext cx="7209663" cy="194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873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2C7DA7-DFF8-07F1-7A54-2F47A2CD7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서보모터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ADE2092-5614-C4F4-920C-2D942D8B99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933" y="1437946"/>
            <a:ext cx="3829584" cy="470600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9E85B69-4CF1-D617-9981-E0A8FA7FB948}"/>
              </a:ext>
            </a:extLst>
          </p:cNvPr>
          <p:cNvSpPr txBox="1"/>
          <p:nvPr/>
        </p:nvSpPr>
        <p:spPr>
          <a:xfrm>
            <a:off x="4267200" y="1695451"/>
            <a:ext cx="708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명령에 의해 각도 등을 정밀하게 통제할 수 있는 모터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C40C4F76-9E12-DFA1-E9D4-960523FC9BFD}"/>
              </a:ext>
            </a:extLst>
          </p:cNvPr>
          <p:cNvGrpSpPr/>
          <p:nvPr/>
        </p:nvGrpSpPr>
        <p:grpSpPr>
          <a:xfrm>
            <a:off x="5695950" y="2095561"/>
            <a:ext cx="1943100" cy="1309330"/>
            <a:chOff x="5695950" y="2095561"/>
            <a:chExt cx="1943100" cy="1309330"/>
          </a:xfrm>
        </p:grpSpPr>
        <p:sp>
          <p:nvSpPr>
            <p:cNvPr id="9" name="화살표: 아래쪽 8">
              <a:extLst>
                <a:ext uri="{FF2B5EF4-FFF2-40B4-BE49-F238E27FC236}">
                  <a16:creationId xmlns:a16="http://schemas.microsoft.com/office/drawing/2014/main" id="{967C85C1-59D0-83D5-24AC-6DF19B10DE6A}"/>
                </a:ext>
              </a:extLst>
            </p:cNvPr>
            <p:cNvSpPr/>
            <p:nvPr/>
          </p:nvSpPr>
          <p:spPr>
            <a:xfrm>
              <a:off x="5915025" y="2095561"/>
              <a:ext cx="361950" cy="800100"/>
            </a:xfrm>
            <a:prstGeom prst="downArrow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B87C7F6-4695-2A87-6182-93C57A5ADF70}"/>
                </a:ext>
              </a:extLst>
            </p:cNvPr>
            <p:cNvSpPr txBox="1"/>
            <p:nvPr/>
          </p:nvSpPr>
          <p:spPr>
            <a:xfrm>
              <a:off x="5695950" y="2943226"/>
              <a:ext cx="19431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/>
                <a:t>0</a:t>
              </a:r>
              <a:r>
                <a:rPr lang="ko-KR" altLang="en-US" sz="2400" dirty="0"/>
                <a:t>도</a:t>
              </a:r>
              <a:r>
                <a:rPr lang="en-US" altLang="ko-KR" sz="2400" dirty="0"/>
                <a:t>~180</a:t>
              </a:r>
              <a:r>
                <a:rPr lang="ko-KR" altLang="en-US" sz="2400" dirty="0"/>
                <a:t>도</a:t>
              </a: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86D6A20E-3502-7077-B1F2-B88BA8B73503}"/>
              </a:ext>
            </a:extLst>
          </p:cNvPr>
          <p:cNvGrpSpPr/>
          <p:nvPr/>
        </p:nvGrpSpPr>
        <p:grpSpPr>
          <a:xfrm>
            <a:off x="4172217" y="2156529"/>
            <a:ext cx="2819133" cy="2023705"/>
            <a:chOff x="5662746" y="2095561"/>
            <a:chExt cx="2525217" cy="2023705"/>
          </a:xfrm>
        </p:grpSpPr>
        <p:sp>
          <p:nvSpPr>
            <p:cNvPr id="13" name="화살표: 아래쪽 12">
              <a:extLst>
                <a:ext uri="{FF2B5EF4-FFF2-40B4-BE49-F238E27FC236}">
                  <a16:creationId xmlns:a16="http://schemas.microsoft.com/office/drawing/2014/main" id="{C623407D-8F63-69E3-FA4D-0C1F703FFEC3}"/>
                </a:ext>
              </a:extLst>
            </p:cNvPr>
            <p:cNvSpPr/>
            <p:nvPr/>
          </p:nvSpPr>
          <p:spPr>
            <a:xfrm>
              <a:off x="5915025" y="2095561"/>
              <a:ext cx="471354" cy="1523806"/>
            </a:xfrm>
            <a:prstGeom prst="downArrow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F334205-F958-4ACF-28B6-08B9583EC0F4}"/>
                </a:ext>
              </a:extLst>
            </p:cNvPr>
            <p:cNvSpPr txBox="1"/>
            <p:nvPr/>
          </p:nvSpPr>
          <p:spPr>
            <a:xfrm>
              <a:off x="5662746" y="3657601"/>
              <a:ext cx="252521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 err="1"/>
                <a:t>Servo.write</a:t>
              </a:r>
              <a:r>
                <a:rPr lang="en-US" altLang="ko-KR" sz="2400" dirty="0"/>
                <a:t>(angle)</a:t>
              </a:r>
              <a:endParaRPr lang="ko-KR" alt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412709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6DEAF8-116F-C073-23FA-34955F0DB5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파이썬 라이브러리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939FF269-01B7-959E-888F-CA84C2B5F957}"/>
              </a:ext>
            </a:extLst>
          </p:cNvPr>
          <p:cNvSpPr/>
          <p:nvPr/>
        </p:nvSpPr>
        <p:spPr>
          <a:xfrm>
            <a:off x="920496" y="4599432"/>
            <a:ext cx="2587752" cy="165506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내 코드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BBDA7724-9F9A-4452-C467-93A688AC7835}"/>
              </a:ext>
            </a:extLst>
          </p:cNvPr>
          <p:cNvSpPr/>
          <p:nvPr/>
        </p:nvSpPr>
        <p:spPr>
          <a:xfrm>
            <a:off x="920496" y="1690688"/>
            <a:ext cx="2587752" cy="165506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이미 만들어진 코드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FB7E4374-0518-9A59-E718-F741EB035D40}"/>
              </a:ext>
            </a:extLst>
          </p:cNvPr>
          <p:cNvGrpSpPr/>
          <p:nvPr/>
        </p:nvGrpSpPr>
        <p:grpSpPr>
          <a:xfrm>
            <a:off x="1720596" y="3429000"/>
            <a:ext cx="2340864" cy="1078992"/>
            <a:chOff x="1720596" y="3429000"/>
            <a:chExt cx="2340864" cy="1078992"/>
          </a:xfrm>
        </p:grpSpPr>
        <p:sp>
          <p:nvSpPr>
            <p:cNvPr id="7" name="화살표: 오른쪽 6">
              <a:extLst>
                <a:ext uri="{FF2B5EF4-FFF2-40B4-BE49-F238E27FC236}">
                  <a16:creationId xmlns:a16="http://schemas.microsoft.com/office/drawing/2014/main" id="{7FB3A957-CEF4-05FB-CE0B-DC4D10EB4593}"/>
                </a:ext>
              </a:extLst>
            </p:cNvPr>
            <p:cNvSpPr/>
            <p:nvPr/>
          </p:nvSpPr>
          <p:spPr>
            <a:xfrm rot="5400000">
              <a:off x="1427988" y="3721608"/>
              <a:ext cx="1078992" cy="493776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2BF6850-0C1A-C2D6-172E-A125B430D5A6}"/>
                </a:ext>
              </a:extLst>
            </p:cNvPr>
            <p:cNvSpPr txBox="1"/>
            <p:nvPr/>
          </p:nvSpPr>
          <p:spPr>
            <a:xfrm>
              <a:off x="2214372" y="3657600"/>
              <a:ext cx="184708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/>
                <a:t>import</a:t>
              </a:r>
              <a:endParaRPr lang="ko-KR" altLang="en-US" sz="2400" dirty="0"/>
            </a:p>
          </p:txBody>
        </p:sp>
      </p:grp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EEE2809B-2C67-5EC4-AA8D-EA8A9617911F}"/>
              </a:ext>
            </a:extLst>
          </p:cNvPr>
          <p:cNvSpPr/>
          <p:nvPr/>
        </p:nvSpPr>
        <p:spPr>
          <a:xfrm>
            <a:off x="4384548" y="3122885"/>
            <a:ext cx="1711452" cy="1325563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C5EB5FCF-4D81-5794-9DFE-5EFBFB745C67}"/>
              </a:ext>
            </a:extLst>
          </p:cNvPr>
          <p:cNvGrpSpPr/>
          <p:nvPr/>
        </p:nvGrpSpPr>
        <p:grpSpPr>
          <a:xfrm>
            <a:off x="6630162" y="1883664"/>
            <a:ext cx="3701796" cy="3694176"/>
            <a:chOff x="6630162" y="1883664"/>
            <a:chExt cx="3701796" cy="369417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A18B454C-96CB-B5BD-562A-775FF97023F0}"/>
                </a:ext>
              </a:extLst>
            </p:cNvPr>
            <p:cNvSpPr/>
            <p:nvPr/>
          </p:nvSpPr>
          <p:spPr>
            <a:xfrm>
              <a:off x="6630162" y="1883664"/>
              <a:ext cx="3701796" cy="369417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ln>
                    <a:solidFill>
                      <a:sysClr val="windowText" lastClr="000000"/>
                    </a:solidFill>
                  </a:ln>
                  <a:solidFill>
                    <a:sysClr val="windowText" lastClr="000000"/>
                  </a:solidFill>
                </a:rPr>
                <a:t>내 코드</a:t>
              </a:r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B45D18DA-2004-7EDC-AA45-DF17A8EB8911}"/>
                </a:ext>
              </a:extLst>
            </p:cNvPr>
            <p:cNvSpPr/>
            <p:nvPr/>
          </p:nvSpPr>
          <p:spPr>
            <a:xfrm>
              <a:off x="7298436" y="2216727"/>
              <a:ext cx="2366772" cy="1115518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ln>
                    <a:solidFill>
                      <a:sysClr val="windowText" lastClr="000000"/>
                    </a:solidFill>
                  </a:ln>
                  <a:solidFill>
                    <a:sysClr val="windowText" lastClr="000000"/>
                  </a:solidFill>
                </a:rPr>
                <a:t>이미 만들어진 코드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53378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id="{128658E1-437E-D0F2-1C5F-F894DF9790D5}"/>
              </a:ext>
            </a:extLst>
          </p:cNvPr>
          <p:cNvGrpSpPr/>
          <p:nvPr/>
        </p:nvGrpSpPr>
        <p:grpSpPr>
          <a:xfrm>
            <a:off x="338328" y="1690688"/>
            <a:ext cx="5038344" cy="4673536"/>
            <a:chOff x="338328" y="1690688"/>
            <a:chExt cx="5038344" cy="4673536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110F5C5F-DAFC-94D9-C727-97907827E3FB}"/>
                </a:ext>
              </a:extLst>
            </p:cNvPr>
            <p:cNvSpPr/>
            <p:nvPr/>
          </p:nvSpPr>
          <p:spPr>
            <a:xfrm>
              <a:off x="338328" y="1690688"/>
              <a:ext cx="5038344" cy="467353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99133C3-3448-DE0C-38EA-FCDEA32C0290}"/>
                </a:ext>
              </a:extLst>
            </p:cNvPr>
            <p:cNvSpPr txBox="1"/>
            <p:nvPr/>
          </p:nvSpPr>
          <p:spPr>
            <a:xfrm>
              <a:off x="3261360" y="5404104"/>
              <a:ext cx="143865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/>
                <a:t>의존성</a:t>
              </a:r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CCF3D6DF-D54B-646A-FCE9-E50A0192D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아나콘다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CF6C322-670C-D980-A99B-9BCB11E3DB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1553" y="2353409"/>
            <a:ext cx="4405503" cy="2151182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832950D2-C93A-4F44-6658-6CDB6C7658C1}"/>
              </a:ext>
            </a:extLst>
          </p:cNvPr>
          <p:cNvSpPr/>
          <p:nvPr/>
        </p:nvSpPr>
        <p:spPr>
          <a:xfrm>
            <a:off x="694944" y="4087368"/>
            <a:ext cx="1499616" cy="98755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800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B</a:t>
            </a:r>
            <a:endParaRPr lang="ko-KR" altLang="en-US" sz="4800"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216BFBB3-1116-2EE7-9EDE-9B686BF1E090}"/>
              </a:ext>
            </a:extLst>
          </p:cNvPr>
          <p:cNvSpPr/>
          <p:nvPr/>
        </p:nvSpPr>
        <p:spPr>
          <a:xfrm>
            <a:off x="694944" y="2106521"/>
            <a:ext cx="1499616" cy="98755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800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A</a:t>
            </a:r>
            <a:endParaRPr lang="ko-KR" altLang="en-US" sz="4800"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E455ABD9-12CB-8D46-A4E9-2CB272804B4A}"/>
              </a:ext>
            </a:extLst>
          </p:cNvPr>
          <p:cNvSpPr/>
          <p:nvPr/>
        </p:nvSpPr>
        <p:spPr>
          <a:xfrm rot="5400000">
            <a:off x="1026414" y="3314168"/>
            <a:ext cx="836676" cy="553104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말풍선: 모서리가 둥근 사각형 7">
            <a:extLst>
              <a:ext uri="{FF2B5EF4-FFF2-40B4-BE49-F238E27FC236}">
                <a16:creationId xmlns:a16="http://schemas.microsoft.com/office/drawing/2014/main" id="{7F78BA04-CE7B-828F-D85F-FE126B29A0CD}"/>
              </a:ext>
            </a:extLst>
          </p:cNvPr>
          <p:cNvSpPr/>
          <p:nvPr/>
        </p:nvSpPr>
        <p:spPr>
          <a:xfrm>
            <a:off x="2471112" y="2789238"/>
            <a:ext cx="1826568" cy="836676"/>
          </a:xfrm>
          <a:prstGeom prst="wedgeRoundRectCallout">
            <a:avLst>
              <a:gd name="adj1" fmla="val -62527"/>
              <a:gd name="adj2" fmla="val -28607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업데이트</a:t>
            </a:r>
            <a:r>
              <a:rPr lang="en-US" altLang="ko-KR" sz="2800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?</a:t>
            </a:r>
            <a:endParaRPr lang="ko-KR" altLang="en-US" sz="2800"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46D2A1F2-86A7-4756-AFAD-F7D1280B86CE}"/>
              </a:ext>
            </a:extLst>
          </p:cNvPr>
          <p:cNvGrpSpPr/>
          <p:nvPr/>
        </p:nvGrpSpPr>
        <p:grpSpPr>
          <a:xfrm>
            <a:off x="4787535" y="4761822"/>
            <a:ext cx="3184623" cy="832624"/>
            <a:chOff x="4787535" y="4761822"/>
            <a:chExt cx="3184623" cy="832624"/>
          </a:xfrm>
        </p:grpSpPr>
        <p:sp>
          <p:nvSpPr>
            <p:cNvPr id="12" name="화살표: 오른쪽 11">
              <a:extLst>
                <a:ext uri="{FF2B5EF4-FFF2-40B4-BE49-F238E27FC236}">
                  <a16:creationId xmlns:a16="http://schemas.microsoft.com/office/drawing/2014/main" id="{E8E2C5F5-EDA9-4DBA-364A-F4A7E109FCF0}"/>
                </a:ext>
              </a:extLst>
            </p:cNvPr>
            <p:cNvSpPr/>
            <p:nvPr/>
          </p:nvSpPr>
          <p:spPr>
            <a:xfrm rot="20488504">
              <a:off x="4787535" y="4761822"/>
              <a:ext cx="2492128" cy="553104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82A922B-E348-6677-51BE-388A94CC659F}"/>
                </a:ext>
              </a:extLst>
            </p:cNvPr>
            <p:cNvSpPr txBox="1"/>
            <p:nvPr/>
          </p:nvSpPr>
          <p:spPr>
            <a:xfrm rot="20473815">
              <a:off x="5770283" y="5071226"/>
              <a:ext cx="22018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b="1"/>
                <a:t>의존성 관리</a:t>
              </a:r>
              <a:endParaRPr lang="ko-KR" altLang="en-US" sz="28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708068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7C98B3-DE1A-6111-9139-B7434709FA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가상환경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9F22808A-3CE4-59A7-8B6E-9F5B1D379674}"/>
              </a:ext>
            </a:extLst>
          </p:cNvPr>
          <p:cNvGrpSpPr/>
          <p:nvPr/>
        </p:nvGrpSpPr>
        <p:grpSpPr>
          <a:xfrm>
            <a:off x="1216152" y="2240280"/>
            <a:ext cx="9674352" cy="3529584"/>
            <a:chOff x="1216152" y="2240280"/>
            <a:chExt cx="9674352" cy="3529584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FA4373C7-CF3B-580D-B724-58E278E03CB6}"/>
                </a:ext>
              </a:extLst>
            </p:cNvPr>
            <p:cNvSpPr/>
            <p:nvPr/>
          </p:nvSpPr>
          <p:spPr>
            <a:xfrm>
              <a:off x="1216152" y="2240280"/>
              <a:ext cx="9674352" cy="3529584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8A3FA2E-A43C-DF92-8D9E-138436F9FC8D}"/>
                </a:ext>
              </a:extLst>
            </p:cNvPr>
            <p:cNvSpPr txBox="1"/>
            <p:nvPr/>
          </p:nvSpPr>
          <p:spPr>
            <a:xfrm>
              <a:off x="5345442" y="2240280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/>
                <a:t>아나콘다</a:t>
              </a: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E9C5A1E0-C04A-0CD4-8FA1-539E06A085DD}"/>
              </a:ext>
            </a:extLst>
          </p:cNvPr>
          <p:cNvGrpSpPr/>
          <p:nvPr/>
        </p:nvGrpSpPr>
        <p:grpSpPr>
          <a:xfrm>
            <a:off x="1642872" y="2999232"/>
            <a:ext cx="2161032" cy="2493264"/>
            <a:chOff x="1216152" y="2240280"/>
            <a:chExt cx="9674352" cy="3529584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7C5BB23A-439C-B588-82E6-D3544B6FF001}"/>
                </a:ext>
              </a:extLst>
            </p:cNvPr>
            <p:cNvSpPr/>
            <p:nvPr/>
          </p:nvSpPr>
          <p:spPr>
            <a:xfrm>
              <a:off x="1216152" y="2240280"/>
              <a:ext cx="9674352" cy="3529584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8630CB6-8AD5-CEAE-0374-0C0FEDF5371D}"/>
                </a:ext>
              </a:extLst>
            </p:cNvPr>
            <p:cNvSpPr txBox="1"/>
            <p:nvPr/>
          </p:nvSpPr>
          <p:spPr>
            <a:xfrm>
              <a:off x="2643718" y="2240280"/>
              <a:ext cx="7919305" cy="653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/>
                <a:t>가상환경</a:t>
              </a:r>
              <a:r>
                <a:rPr lang="en-US" altLang="ko-KR" sz="2400" dirty="0"/>
                <a:t>1</a:t>
              </a:r>
              <a:endParaRPr lang="ko-KR" altLang="en-US" sz="2400" dirty="0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9E797B37-28C8-4E8E-1846-58D0DDD2A9F7}"/>
              </a:ext>
            </a:extLst>
          </p:cNvPr>
          <p:cNvGrpSpPr/>
          <p:nvPr/>
        </p:nvGrpSpPr>
        <p:grpSpPr>
          <a:xfrm>
            <a:off x="4264926" y="2999232"/>
            <a:ext cx="2622054" cy="2493264"/>
            <a:chOff x="1216152" y="2240280"/>
            <a:chExt cx="11738222" cy="3529584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AA4C5AFD-726A-C83B-C177-F8AE39C2FE18}"/>
                </a:ext>
              </a:extLst>
            </p:cNvPr>
            <p:cNvSpPr/>
            <p:nvPr/>
          </p:nvSpPr>
          <p:spPr>
            <a:xfrm>
              <a:off x="1216152" y="2240280"/>
              <a:ext cx="9674352" cy="3529584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C5FBD48-5DC4-17A8-A347-66DCED6D3BB2}"/>
                </a:ext>
              </a:extLst>
            </p:cNvPr>
            <p:cNvSpPr txBox="1"/>
            <p:nvPr/>
          </p:nvSpPr>
          <p:spPr>
            <a:xfrm>
              <a:off x="2732518" y="2251877"/>
              <a:ext cx="10221856" cy="653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/>
                <a:t>가상환경</a:t>
              </a:r>
              <a:r>
                <a:rPr lang="en-US" altLang="ko-KR" sz="2400" dirty="0"/>
                <a:t>2</a:t>
              </a:r>
              <a:endParaRPr lang="ko-KR" altLang="en-US" sz="2400" dirty="0"/>
            </a:p>
          </p:txBody>
        </p:sp>
      </p:grp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8BB33086-DB31-DDAA-A111-57C5D30CD3F1}"/>
              </a:ext>
            </a:extLst>
          </p:cNvPr>
          <p:cNvSpPr/>
          <p:nvPr/>
        </p:nvSpPr>
        <p:spPr>
          <a:xfrm>
            <a:off x="1795272" y="3516576"/>
            <a:ext cx="1856232" cy="64008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버전</a:t>
            </a:r>
            <a:r>
              <a:rPr lang="en-US" altLang="ko-KR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1 C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7C89971C-E9F8-9F2C-BE31-20D50C603660}"/>
              </a:ext>
            </a:extLst>
          </p:cNvPr>
          <p:cNvSpPr/>
          <p:nvPr/>
        </p:nvSpPr>
        <p:spPr>
          <a:xfrm>
            <a:off x="1795272" y="4504536"/>
            <a:ext cx="1856232" cy="64008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버전</a:t>
            </a:r>
            <a:r>
              <a:rPr lang="en-US" altLang="ko-KR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1 A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D820B7CF-B67C-CC7A-7691-5426966EE6AD}"/>
              </a:ext>
            </a:extLst>
          </p:cNvPr>
          <p:cNvSpPr/>
          <p:nvPr/>
        </p:nvSpPr>
        <p:spPr>
          <a:xfrm>
            <a:off x="4417326" y="3516576"/>
            <a:ext cx="1856232" cy="64008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버전</a:t>
            </a:r>
            <a:r>
              <a:rPr lang="en-US" altLang="ko-KR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1 B</a:t>
            </a: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C40EB767-E393-501D-9F84-FA3262D38969}"/>
              </a:ext>
            </a:extLst>
          </p:cNvPr>
          <p:cNvSpPr/>
          <p:nvPr/>
        </p:nvSpPr>
        <p:spPr>
          <a:xfrm>
            <a:off x="4417326" y="4504536"/>
            <a:ext cx="1856232" cy="64008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버전</a:t>
            </a:r>
            <a:r>
              <a:rPr lang="en-US" altLang="ko-KR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2 A</a:t>
            </a:r>
          </a:p>
        </p:txBody>
      </p:sp>
    </p:spTree>
    <p:extLst>
      <p:ext uri="{BB962C8B-B14F-4D97-AF65-F5344CB8AC3E}">
        <p14:creationId xmlns:p14="http://schemas.microsoft.com/office/powerpoint/2010/main" val="3702707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8E7327-BDFE-785F-2EBC-3C8ED5162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컴퓨터 비전</a:t>
            </a:r>
          </a:p>
        </p:txBody>
      </p:sp>
      <p:pic>
        <p:nvPicPr>
          <p:cNvPr id="1026" name="Picture 2" descr="안면인식⬝지능형CCTV 인증 획득…“AI로 보안 강화” | 카카오엔터프라이즈">
            <a:extLst>
              <a:ext uri="{FF2B5EF4-FFF2-40B4-BE49-F238E27FC236}">
                <a16:creationId xmlns:a16="http://schemas.microsoft.com/office/drawing/2014/main" id="{E440DED7-70FE-E468-AC8C-E0303095A9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956754"/>
            <a:ext cx="4492053" cy="3246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BD73045-B081-397E-C5E5-1AF71763ABC4}"/>
              </a:ext>
            </a:extLst>
          </p:cNvPr>
          <p:cNvSpPr txBox="1"/>
          <p:nvPr/>
        </p:nvSpPr>
        <p:spPr>
          <a:xfrm>
            <a:off x="5577141" y="2203642"/>
            <a:ext cx="62151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컴퓨터가 이미지나 비디오에서 의미 있는 정보를 추출하고</a:t>
            </a:r>
            <a:endParaRPr lang="en-US" altLang="ko-KR" dirty="0"/>
          </a:p>
          <a:p>
            <a:r>
              <a:rPr lang="ko-KR" altLang="en-US" dirty="0"/>
              <a:t>이해하는 기술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FB6CFC20-9BFB-F13D-A363-67650FD3D676}"/>
              </a:ext>
            </a:extLst>
          </p:cNvPr>
          <p:cNvGrpSpPr/>
          <p:nvPr/>
        </p:nvGrpSpPr>
        <p:grpSpPr>
          <a:xfrm>
            <a:off x="8357807" y="177006"/>
            <a:ext cx="2554341" cy="1884459"/>
            <a:chOff x="8357807" y="177006"/>
            <a:chExt cx="2554341" cy="1884459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986646D8-C359-97C5-8ED4-C188F465F27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57807" y="177006"/>
              <a:ext cx="1444562" cy="1779748"/>
            </a:xfrm>
            <a:prstGeom prst="rect">
              <a:avLst/>
            </a:prstGeom>
          </p:spPr>
        </p:pic>
        <p:sp>
          <p:nvSpPr>
            <p:cNvPr id="6" name="화살표: 위쪽 5">
              <a:extLst>
                <a:ext uri="{FF2B5EF4-FFF2-40B4-BE49-F238E27FC236}">
                  <a16:creationId xmlns:a16="http://schemas.microsoft.com/office/drawing/2014/main" id="{7E1288E8-08E8-F3C4-ECF2-CE8861190E1A}"/>
                </a:ext>
              </a:extLst>
            </p:cNvPr>
            <p:cNvSpPr/>
            <p:nvPr/>
          </p:nvSpPr>
          <p:spPr>
            <a:xfrm rot="18718472">
              <a:off x="10166912" y="1316229"/>
              <a:ext cx="475488" cy="1014984"/>
            </a:xfrm>
            <a:prstGeom prst="upArrow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44F4C689-CB7F-B39D-0AB9-256CA22A69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9355" y="3816004"/>
            <a:ext cx="1889951" cy="1210645"/>
          </a:xfrm>
          <a:prstGeom prst="rect">
            <a:avLst/>
          </a:prstGeom>
        </p:spPr>
      </p:pic>
      <p:sp>
        <p:nvSpPr>
          <p:cNvPr id="8" name="화살표: 위쪽 7">
            <a:extLst>
              <a:ext uri="{FF2B5EF4-FFF2-40B4-BE49-F238E27FC236}">
                <a16:creationId xmlns:a16="http://schemas.microsoft.com/office/drawing/2014/main" id="{E7315608-2A7A-059A-6700-B5EB9F5842FC}"/>
              </a:ext>
            </a:extLst>
          </p:cNvPr>
          <p:cNvSpPr/>
          <p:nvPr/>
        </p:nvSpPr>
        <p:spPr>
          <a:xfrm rot="9239081">
            <a:off x="6030776" y="2855434"/>
            <a:ext cx="475488" cy="1014984"/>
          </a:xfrm>
          <a:prstGeom prst="up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E596F9C-DADF-4A18-A9FE-EA2BC8DB11A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8373" t="33520" r="18267" b="33680"/>
          <a:stretch/>
        </p:blipFill>
        <p:spPr>
          <a:xfrm>
            <a:off x="5628214" y="4889306"/>
            <a:ext cx="2153105" cy="111461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4C86ADA-2EA3-B738-0B91-9B94C56CE9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81319" y="5243521"/>
            <a:ext cx="2176711" cy="40618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66052D5-FF40-C093-1A4C-27A19B3ABA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86881" y="905463"/>
            <a:ext cx="1717358" cy="768966"/>
          </a:xfrm>
          <a:prstGeom prst="rect">
            <a:avLst/>
          </a:prstGeom>
        </p:spPr>
      </p:pic>
      <p:sp>
        <p:nvSpPr>
          <p:cNvPr id="12" name="화살표: 위쪽 11">
            <a:extLst>
              <a:ext uri="{FF2B5EF4-FFF2-40B4-BE49-F238E27FC236}">
                <a16:creationId xmlns:a16="http://schemas.microsoft.com/office/drawing/2014/main" id="{8B82027A-5C18-9B63-DFCB-E7F758D2BCA3}"/>
              </a:ext>
            </a:extLst>
          </p:cNvPr>
          <p:cNvSpPr/>
          <p:nvPr/>
        </p:nvSpPr>
        <p:spPr>
          <a:xfrm>
            <a:off x="5908748" y="1608333"/>
            <a:ext cx="374504" cy="553565"/>
          </a:xfrm>
          <a:prstGeom prst="up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8722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 animBg="1"/>
      <p:bldP spid="12" grpId="0" animBg="1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1376</TotalTime>
  <Words>909</Words>
  <Application>Microsoft Office PowerPoint</Application>
  <PresentationFormat>와이드스크린</PresentationFormat>
  <Paragraphs>305</Paragraphs>
  <Slides>38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38</vt:i4>
      </vt:variant>
    </vt:vector>
  </HeadingPairs>
  <TitlesOfParts>
    <vt:vector size="41" baseType="lpstr">
      <vt:lpstr>맑은 고딕</vt:lpstr>
      <vt:lpstr>Arial</vt:lpstr>
      <vt:lpstr>Office 테마</vt:lpstr>
      <vt:lpstr>핸드이노 이론</vt:lpstr>
      <vt:lpstr>시리얼 통신</vt:lpstr>
      <vt:lpstr>함수</vt:lpstr>
      <vt:lpstr>배열</vt:lpstr>
      <vt:lpstr>서보모터</vt:lpstr>
      <vt:lpstr>파이썬 라이브러리</vt:lpstr>
      <vt:lpstr>아나콘다</vt:lpstr>
      <vt:lpstr>가상환경</vt:lpstr>
      <vt:lpstr>컴퓨터 비전</vt:lpstr>
      <vt:lpstr>이미지와 동영상</vt:lpstr>
      <vt:lpstr>이미지와 동영상</vt:lpstr>
      <vt:lpstr>이미지와 동영상</vt:lpstr>
      <vt:lpstr>인공지능을 사용한 문제 해결 순서</vt:lpstr>
      <vt:lpstr>PowerPoint 프레젠테이션</vt:lpstr>
      <vt:lpstr>용어설명</vt:lpstr>
      <vt:lpstr>PowerPoint 프레젠테이션</vt:lpstr>
      <vt:lpstr>신경</vt:lpstr>
      <vt:lpstr>수학적 구현</vt:lpstr>
      <vt:lpstr>PowerPoint 프레젠테이션</vt:lpstr>
      <vt:lpstr>인공신경망</vt:lpstr>
      <vt:lpstr>PowerPoint 프레젠테이션</vt:lpstr>
      <vt:lpstr>계산, 학습 예제</vt:lpstr>
      <vt:lpstr>예제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경사하강법</vt:lpstr>
      <vt:lpstr>CNN  Convolutional neural network</vt:lpstr>
      <vt:lpstr>필터 예시</vt:lpstr>
      <vt:lpstr>CNN</vt:lpstr>
      <vt:lpstr>데이터의 중요성</vt:lpstr>
      <vt:lpstr>데이터의 중요성</vt:lpstr>
      <vt:lpstr>인공지능을 사용한 문제 해결 순서</vt:lpstr>
      <vt:lpstr>문제 파악</vt:lpstr>
      <vt:lpstr>데이터 수집, 전처리, 모델 학습, 평가</vt:lpstr>
      <vt:lpstr>모델 사용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한용옥</dc:creator>
  <cp:lastModifiedBy>topaz 11100</cp:lastModifiedBy>
  <cp:revision>18</cp:revision>
  <dcterms:created xsi:type="dcterms:W3CDTF">2024-07-23T13:43:54Z</dcterms:created>
  <dcterms:modified xsi:type="dcterms:W3CDTF">2024-12-21T17:08:58Z</dcterms:modified>
</cp:coreProperties>
</file>